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6858000" cx="12192000"/>
  <p:notesSz cx="6858000" cy="9144000"/>
  <p:embeddedFontLst>
    <p:embeddedFont>
      <p:font typeface="Arial Black"/>
      <p:regular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iK01uXGKFCHGAi+K6xhLUjqqwQ7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156A8F6-49A7-4692-9B83-A0E065A95577}">
  <a:tblStyle styleId="{B156A8F6-49A7-4692-9B83-A0E065A9557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customschemas.google.com/relationships/presentationmetadata" Target="metadata"/><Relationship Id="rId14" Type="http://schemas.openxmlformats.org/officeDocument/2006/relationships/slide" Target="slides/slide9.xml"/><Relationship Id="rId36" Type="http://schemas.openxmlformats.org/officeDocument/2006/relationships/font" Target="fonts/ArialBlack-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h.gov/news-events/news-releases/over-115-million-pills-containing-illicit-fentanyl-seized-law-enforcement-2023"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jNfSPdwTQ14" TargetMode="External"/><Relationship Id="rId3" Type="http://schemas.openxmlformats.org/officeDocument/2006/relationships/hyperlink" Target="https://www.cdc.gov/nchs/products/databriefs/db522.htm"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ff.org/mental-health/state-indicator/opioid-overdose-death-rates/?activeTab=graph&amp;currentTimeframe=0&amp;startTimeframe=4&amp;selectedRows=%7B%22states%22:%7B%22west-virginia%22:%7B%7D%7D,%22wrapups%22:%7B%22united-states%22:%7B%7D%7D%7D&amp;sortModel=%7B%22colId%22:%22Location%22,%22sort%22:%22asc%22%7D"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hhr.wv.gov/office-of-drug-control-policy/datadashboard/Pages/default.aspx"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Susan – Co-branded with DII logo      (Alll Three of us are working on this title – 7/25/24)</a:t>
            </a:r>
            <a:endParaRPr/>
          </a:p>
          <a:p>
            <a:pPr indent="0" lvl="0" marL="0" rtl="0" algn="l">
              <a:spcBef>
                <a:spcPts val="0"/>
              </a:spcBef>
              <a:spcAft>
                <a:spcPts val="0"/>
              </a:spcAft>
              <a:buNone/>
            </a:pPr>
            <a:r>
              <a:rPr lang="en-US"/>
              <a:t>Dr. Norman – wanted to use this title</a:t>
            </a:r>
            <a:endParaRPr/>
          </a:p>
          <a:p>
            <a:pPr indent="0" lvl="0" marL="0" rtl="0" algn="l">
              <a:spcBef>
                <a:spcPts val="0"/>
              </a:spcBef>
              <a:spcAft>
                <a:spcPts val="0"/>
              </a:spcAft>
              <a:buNone/>
            </a:pPr>
            <a:r>
              <a:rPr lang="en-US"/>
              <a:t>TITLE Dr. Susan wanted: Fentanyl &amp; The Poisoning of Our Children.</a:t>
            </a:r>
            <a:endParaRPr/>
          </a:p>
          <a:p>
            <a:pPr indent="0" lvl="0" marL="0" rtl="0" algn="l">
              <a:spcBef>
                <a:spcPts val="0"/>
              </a:spcBef>
              <a:spcAft>
                <a:spcPts val="0"/>
              </a:spcAft>
              <a:buNone/>
            </a:pPr>
            <a:r>
              <a:rPr lang="en-US"/>
              <a:t>Norman Robbie Susan – include some news clippings using this link - https://tv.youtube.com/watch/8cDM3lFUavU?vpp=6gEWCMCd964GENw4Ggs2NXd2N0w3WTVWNIACw</a:t>
            </a:r>
            <a:endParaRPr/>
          </a:p>
          <a:p>
            <a:pPr indent="0" lvl="0" marL="0" rtl="0" algn="l">
              <a:spcBef>
                <a:spcPts val="0"/>
              </a:spcBef>
              <a:spcAft>
                <a:spcPts val="0"/>
              </a:spcAft>
              <a:buNone/>
            </a:pPr>
            <a:r>
              <a:rPr lang="en-US"/>
              <a:t>J33rgY%3D&amp;amp;vp=0gEiChYIwJ33rgYQ3DgaCzY1d3Y3TDdZNVY0EgIwAhjAnfeuBg%3D%3D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 do not have a youtube tv account, but there is a free clip of the pill making process on:   https://www.youtube.com/watch?v=jNfSPdwTQ14</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WVDII Brand/LOGO  (Could we have animation or would you want the info portrayed)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Source: </a:t>
            </a:r>
            <a:endParaRPr/>
          </a:p>
          <a:p>
            <a:pPr indent="0" lvl="0" marL="0" rtl="0" algn="l">
              <a:spcBef>
                <a:spcPts val="0"/>
              </a:spcBef>
              <a:spcAft>
                <a:spcPts val="0"/>
              </a:spcAft>
              <a:buNone/>
            </a:pPr>
            <a:r>
              <a:rPr lang="en-US"/>
              <a:t>CASA Columbia (n.d.). </a:t>
            </a:r>
            <a:r>
              <a:rPr i="1" lang="en-US"/>
              <a:t>Understanding the Influence</a:t>
            </a:r>
            <a:r>
              <a:rPr lang="en-US"/>
              <a:t>. Not MY kid. Retrieved June 24, 2024, from https://notmykid.org/wp-content/uploads/2022/03/Substance-Use-Parent-1.25.22.pdf</a:t>
            </a:r>
            <a:endParaRPr/>
          </a:p>
        </p:txBody>
      </p:sp>
      <p:sp>
        <p:nvSpPr>
          <p:cNvPr id="171" name="Google Shape;17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WVDII Brand/LOGO  (Could we have animation or would you want the info portrayed)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Source: </a:t>
            </a:r>
            <a:endParaRPr/>
          </a:p>
          <a:p>
            <a:pPr indent="0" lvl="0" marL="0" rtl="0" algn="l">
              <a:spcBef>
                <a:spcPts val="0"/>
              </a:spcBef>
              <a:spcAft>
                <a:spcPts val="0"/>
              </a:spcAft>
              <a:buNone/>
            </a:pPr>
            <a:r>
              <a:rPr lang="en-US"/>
              <a:t>CASA Columbia (n.d.). </a:t>
            </a:r>
            <a:r>
              <a:rPr i="1" lang="en-US"/>
              <a:t>Understanding the Influence</a:t>
            </a:r>
            <a:r>
              <a:rPr lang="en-US"/>
              <a:t>. Not MY kid. Retrieved June 24, 2024, from https://notmykid.org/wp-content/uploads/2022/03/Substance-Use-Parent-1.25.22.pdf</a:t>
            </a:r>
            <a:endParaRPr/>
          </a:p>
          <a:p>
            <a:pPr indent="0" lvl="0" marL="0" rtl="0" algn="l">
              <a:spcBef>
                <a:spcPts val="0"/>
              </a:spcBef>
              <a:spcAft>
                <a:spcPts val="0"/>
              </a:spcAft>
              <a:buNone/>
            </a:pPr>
            <a:r>
              <a:t/>
            </a:r>
            <a:endParaRPr/>
          </a:p>
        </p:txBody>
      </p:sp>
      <p:sp>
        <p:nvSpPr>
          <p:cNvPr id="181" name="Google Shape;18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WVDII Brand/LOGO  (Could we have animation or would you want the info portrayed)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Source: </a:t>
            </a:r>
            <a:endParaRPr/>
          </a:p>
          <a:p>
            <a:pPr indent="0" lvl="0" marL="0" rtl="0" algn="l">
              <a:spcBef>
                <a:spcPts val="0"/>
              </a:spcBef>
              <a:spcAft>
                <a:spcPts val="0"/>
              </a:spcAft>
              <a:buNone/>
            </a:pPr>
            <a:r>
              <a:rPr lang="en-US"/>
              <a:t>CASA Columbia (n.d.). </a:t>
            </a:r>
            <a:r>
              <a:rPr i="1" lang="en-US"/>
              <a:t>Understanding the Influence</a:t>
            </a:r>
            <a:r>
              <a:rPr lang="en-US"/>
              <a:t>. Not MY kid. Retrieved June 24, 2024, from https://notmykid.org/wp-content/uploads/2022/03/Substance-Use-Parent-1.25.22.pdf</a:t>
            </a:r>
            <a:endParaRPr/>
          </a:p>
          <a:p>
            <a:pPr indent="0" lvl="0" marL="0" rtl="0" algn="l">
              <a:spcBef>
                <a:spcPts val="0"/>
              </a:spcBef>
              <a:spcAft>
                <a:spcPts val="0"/>
              </a:spcAft>
              <a:buNone/>
            </a:pPr>
            <a:r>
              <a:t/>
            </a:r>
            <a:endParaRPr/>
          </a:p>
        </p:txBody>
      </p:sp>
      <p:sp>
        <p:nvSpPr>
          <p:cNvPr id="191" name="Google Shape;191;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CO/Brand with WVDII (WVDII INFO &amp; Norman &amp; I found this on notmykid.org &amp; thought it was useful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rPr lang="en-US"/>
              <a:t>July 2024 – please add your reference for info - CASA Columbia (n.d.). </a:t>
            </a:r>
            <a:r>
              <a:rPr i="1" lang="en-US"/>
              <a:t>Understanding the Influence</a:t>
            </a:r>
            <a:r>
              <a:rPr lang="en-US"/>
              <a:t>. Not MY kid. Retrieved June 24, 2024, from https://notmykid.org/wp-content/uploads/2022/03/Substance-Use-Parent-1.25.22.pdf</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03" name="Google Shape;20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Found this info in WVDII resources  - we can transition to Rex the rx or other WVDII tools – July 24 but also this is great area to talk about counterfeit medication that is not from a pharmacy </a:t>
            </a:r>
            <a:endParaRPr/>
          </a:p>
        </p:txBody>
      </p:sp>
      <p:sp>
        <p:nvSpPr>
          <p:cNvPr id="213" name="Google Shape;21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 DO YOU DO IF YOU FIND IT.  Wanted to let parents know HOW MUCH FENT is in the Drug supply currently</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Arial Black"/>
              <a:buNone/>
            </a:pPr>
            <a:r>
              <a:rPr b="1" lang="en-US" sz="1200">
                <a:latin typeface="Arial Black"/>
                <a:ea typeface="Arial Black"/>
                <a:cs typeface="Arial Black"/>
                <a:sym typeface="Arial Black"/>
              </a:rPr>
              <a:t>70% of Fake Drugs have often been found to contain a lethal dose of fentanyl.  - place on left of curve in the white area </a:t>
            </a:r>
            <a:r>
              <a:rPr lang="en-US"/>
              <a:t>Over 115 Million Pills Containing Illicit Fentanyl Seized by Law Enforcement in 2023." National Institutes of Health, U.S. Department of Health and Human Services, 13 May 2024, </a:t>
            </a:r>
            <a:r>
              <a:rPr lang="en-US" u="sng">
                <a:solidFill>
                  <a:schemeClr val="hlink"/>
                </a:solidFill>
                <a:hlinkClick r:id="rId2"/>
              </a:rPr>
              <a:t>https://www.nih.gov/news-events/news-releases/over-115-million-pills-containing-illicit-fentanyl-seized-law-enforcement-2023</a:t>
            </a:r>
            <a:endParaRPr b="1" sz="1200">
              <a:latin typeface="Arial Black"/>
              <a:ea typeface="Arial Black"/>
              <a:cs typeface="Arial Black"/>
              <a:sym typeface="Arial Black"/>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MACY: https://www.dea.gov/resources/facts-about-fentanyl</a:t>
            </a:r>
            <a:endParaRPr/>
          </a:p>
          <a:p>
            <a:pPr indent="0" lvl="0" marL="0" rtl="0" algn="l">
              <a:spcBef>
                <a:spcPts val="0"/>
              </a:spcBef>
              <a:spcAft>
                <a:spcPts val="0"/>
              </a:spcAft>
              <a:buNone/>
            </a:pPr>
            <a:r>
              <a:t/>
            </a:r>
            <a:endParaRPr/>
          </a:p>
        </p:txBody>
      </p:sp>
      <p:sp>
        <p:nvSpPr>
          <p:cNvPr id="224" name="Google Shape;22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9b6299f8f7_2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g39b6299f8f7_2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Found this info in WVDII resources  - we can transition to Rex the rx or other WVDII tools – July 24 but also this is great area to talk about counterfeit medication that is not from a pharmacy </a:t>
            </a:r>
            <a:endParaRPr/>
          </a:p>
        </p:txBody>
      </p:sp>
      <p:sp>
        <p:nvSpPr>
          <p:cNvPr id="232" name="Google Shape;232;g39b6299f8f7_2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21.3 children between the ages of died everyday in 2021 from drug overdoses in the us, out of those daily 12.8 each day were poisoned with Fentanyl, &amp; those rates have tripled.   THIS HITS HOME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ADD CDC REFERENCE – July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highlight>
                  <a:srgbClr val="FFFF00"/>
                </a:highlight>
              </a:rPr>
              <a:t>MACY: </a:t>
            </a:r>
            <a:endParaRPr>
              <a:highlight>
                <a:srgbClr val="FFFF00"/>
              </a:highlight>
            </a:endParaRPr>
          </a:p>
          <a:p>
            <a:pPr indent="0" lvl="0" marL="0" rtl="0" algn="l">
              <a:spcBef>
                <a:spcPts val="0"/>
              </a:spcBef>
              <a:spcAft>
                <a:spcPts val="0"/>
              </a:spcAft>
              <a:buNone/>
            </a:pPr>
            <a:r>
              <a:t/>
            </a:r>
            <a:endParaRPr>
              <a:highlight>
                <a:srgbClr val="FFFF00"/>
              </a:highlight>
            </a:endParaRPr>
          </a:p>
          <a:p>
            <a:pPr indent="0" lvl="0" marL="0" rtl="0" algn="l">
              <a:spcBef>
                <a:spcPts val="0"/>
              </a:spcBef>
              <a:spcAft>
                <a:spcPts val="0"/>
              </a:spcAft>
              <a:buNone/>
            </a:pPr>
            <a:r>
              <a:rPr lang="en-US">
                <a:highlight>
                  <a:srgbClr val="FFFF00"/>
                </a:highlight>
              </a:rPr>
              <a:t>In 2024 DEA seized more than 60 million fentanyl -laced fake pills and nearly 8,000 pounds of fentanyl powder. </a:t>
            </a:r>
            <a:endParaRPr>
              <a:highlight>
                <a:srgbClr val="FFFF00"/>
              </a:highlight>
            </a:endParaRPr>
          </a:p>
          <a:p>
            <a:pPr indent="0" lvl="0" marL="0" rtl="0" algn="l">
              <a:spcBef>
                <a:spcPts val="0"/>
              </a:spcBef>
              <a:spcAft>
                <a:spcPts val="0"/>
              </a:spcAft>
              <a:buNone/>
            </a:pPr>
            <a:r>
              <a:t/>
            </a:r>
            <a:endParaRPr>
              <a:highlight>
                <a:srgbClr val="FFFF00"/>
              </a:highlight>
            </a:endParaRPr>
          </a:p>
          <a:p>
            <a:pPr indent="0" lvl="0" marL="0" rtl="0" algn="l">
              <a:spcBef>
                <a:spcPts val="0"/>
              </a:spcBef>
              <a:spcAft>
                <a:spcPts val="0"/>
              </a:spcAft>
              <a:buNone/>
            </a:pPr>
            <a:r>
              <a:rPr lang="en-US">
                <a:highlight>
                  <a:srgbClr val="FFFF00"/>
                </a:highlight>
              </a:rPr>
              <a:t>2025 seizures represent over 262 million deadly doses. </a:t>
            </a:r>
            <a:endParaRPr>
              <a:highlight>
                <a:srgbClr val="FFFF00"/>
              </a:highlight>
            </a:endParaRPr>
          </a:p>
          <a:p>
            <a:pPr indent="0" lvl="0" marL="0" rtl="0" algn="l">
              <a:spcBef>
                <a:spcPts val="0"/>
              </a:spcBef>
              <a:spcAft>
                <a:spcPts val="0"/>
              </a:spcAft>
              <a:buNone/>
            </a:pPr>
            <a:r>
              <a:t/>
            </a:r>
            <a:endParaRPr>
              <a:highlight>
                <a:srgbClr val="FFFF00"/>
              </a:highlight>
            </a:endParaRPr>
          </a:p>
          <a:p>
            <a:pPr indent="0" lvl="0" marL="0" rtl="0" algn="l">
              <a:spcBef>
                <a:spcPts val="0"/>
              </a:spcBef>
              <a:spcAft>
                <a:spcPts val="0"/>
              </a:spcAft>
              <a:buNone/>
            </a:pPr>
            <a:r>
              <a:rPr lang="en-US">
                <a:highlight>
                  <a:srgbClr val="FFFF00"/>
                </a:highlight>
              </a:rPr>
              <a:t>Do we like this data more?: </a:t>
            </a:r>
            <a:r>
              <a:rPr lang="en-US">
                <a:highlight>
                  <a:srgbClr val="FFFF00"/>
                </a:highlight>
              </a:rPr>
              <a:t>https://www.cdc.gov/overdose-prevention/data-research/facts-stats/sudors-dashboard-fatal-overdose-data.html</a:t>
            </a:r>
            <a:endParaRPr>
              <a:highlight>
                <a:srgbClr val="FFFF00"/>
              </a:highlight>
            </a:endParaRPr>
          </a:p>
        </p:txBody>
      </p:sp>
      <p:sp>
        <p:nvSpPr>
          <p:cNvPr id="241" name="Google Shape;24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Susan – Co-branded with DII logo      (Alll Three of us are working on this title – 7/25/24)</a:t>
            </a:r>
            <a:endParaRPr/>
          </a:p>
          <a:p>
            <a:pPr indent="0" lvl="0" marL="0" rtl="0" algn="l">
              <a:spcBef>
                <a:spcPts val="0"/>
              </a:spcBef>
              <a:spcAft>
                <a:spcPts val="0"/>
              </a:spcAft>
              <a:buNone/>
            </a:pPr>
            <a:r>
              <a:rPr lang="en-US"/>
              <a:t>Dr. Norman – wanted to use this title</a:t>
            </a:r>
            <a:endParaRPr/>
          </a:p>
          <a:p>
            <a:pPr indent="0" lvl="0" marL="0" rtl="0" algn="l">
              <a:spcBef>
                <a:spcPts val="0"/>
              </a:spcBef>
              <a:spcAft>
                <a:spcPts val="0"/>
              </a:spcAft>
              <a:buNone/>
            </a:pPr>
            <a:r>
              <a:rPr lang="en-US"/>
              <a:t>TITLE Dr. Susan wanted: Fentanyl &amp; The Poisoning of Our Children.</a:t>
            </a:r>
            <a:endParaRPr/>
          </a:p>
          <a:p>
            <a:pPr indent="0" lvl="0" marL="0" rtl="0" algn="l">
              <a:spcBef>
                <a:spcPts val="0"/>
              </a:spcBef>
              <a:spcAft>
                <a:spcPts val="0"/>
              </a:spcAft>
              <a:buNone/>
            </a:pPr>
            <a:r>
              <a:rPr lang="en-US"/>
              <a:t>Norman Robbie Susan – include some news clippings using this link - https://tv.youtube.com/watch/8cDM3lFUavU?vpp=6gEWCMCd964GENw4Ggs2NXd2N0w3WTVWNIACw</a:t>
            </a:r>
            <a:endParaRPr/>
          </a:p>
          <a:p>
            <a:pPr indent="0" lvl="0" marL="0" rtl="0" algn="l">
              <a:spcBef>
                <a:spcPts val="0"/>
              </a:spcBef>
              <a:spcAft>
                <a:spcPts val="0"/>
              </a:spcAft>
              <a:buNone/>
            </a:pPr>
            <a:r>
              <a:rPr lang="en-US"/>
              <a:t>J33rgY%3D&amp;amp;vp=0gEiChYIwJ33rgYQ3DgaCzY1d3Y3TDdZNVY0EgIwAhjAnfeuBg%3D%3D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 do not have a youtube tv account, but there is a free clip of the pill making process on:   https://www.youtube.com/watch?v=jNfSPdwTQ14</a:t>
            </a:r>
            <a:endParaRPr/>
          </a:p>
        </p:txBody>
      </p:sp>
      <p:sp>
        <p:nvSpPr>
          <p:cNvPr id="251" name="Google Shape;25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Norman likes this image for Parents (Not sure of the location for flow, but he did want me to add a slide of Fake Vs. Real images.  (found on DEA onepillcankill campaign)</a:t>
            </a:r>
            <a:endParaRPr/>
          </a:p>
          <a:p>
            <a:pPr indent="0" lvl="0" marL="0" rtl="0" algn="l">
              <a:spcBef>
                <a:spcPts val="0"/>
              </a:spcBef>
              <a:spcAft>
                <a:spcPts val="0"/>
              </a:spcAft>
              <a:buNone/>
            </a:pPr>
            <a:r>
              <a:rPr lang="en-US"/>
              <a:t>WVDII has their own slide too &amp; this would be a good place to use it or add it.  Norman enjoys relating to the audience through visuals with knowledge attached.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Would we want to add animation for the bullets?</a:t>
            </a:r>
            <a:endParaRPr/>
          </a:p>
        </p:txBody>
      </p:sp>
      <p:sp>
        <p:nvSpPr>
          <p:cNvPr id="258" name="Google Shape;25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Susan – Co-branded with DII logo      (Alll Three of us are working on this title – 7/25/24)</a:t>
            </a:r>
            <a:endParaRPr/>
          </a:p>
          <a:p>
            <a:pPr indent="0" lvl="0" marL="0" rtl="0" algn="l">
              <a:spcBef>
                <a:spcPts val="0"/>
              </a:spcBef>
              <a:spcAft>
                <a:spcPts val="0"/>
              </a:spcAft>
              <a:buNone/>
            </a:pPr>
            <a:r>
              <a:rPr lang="en-US"/>
              <a:t>Dr. Norman – wanted to use this title</a:t>
            </a:r>
            <a:endParaRPr/>
          </a:p>
          <a:p>
            <a:pPr indent="0" lvl="0" marL="0" rtl="0" algn="l">
              <a:spcBef>
                <a:spcPts val="0"/>
              </a:spcBef>
              <a:spcAft>
                <a:spcPts val="0"/>
              </a:spcAft>
              <a:buNone/>
            </a:pPr>
            <a:r>
              <a:rPr lang="en-US"/>
              <a:t>TITLE Dr. Susan wanted: Fentanyl &amp; The Poisoning of Our Children.</a:t>
            </a:r>
            <a:endParaRPr/>
          </a:p>
          <a:p>
            <a:pPr indent="0" lvl="0" marL="0" rtl="0" algn="l">
              <a:spcBef>
                <a:spcPts val="0"/>
              </a:spcBef>
              <a:spcAft>
                <a:spcPts val="0"/>
              </a:spcAft>
              <a:buNone/>
            </a:pPr>
            <a:r>
              <a:rPr lang="en-US"/>
              <a:t>Norman Robbie Susan – include some news clippings using this link - https://tv.youtube.com/watch/8cDM3lFUavU?vpp=6gEWCMCd964GENw4Ggs2NXd2N0w3WTVWNIACw</a:t>
            </a:r>
            <a:endParaRPr/>
          </a:p>
          <a:p>
            <a:pPr indent="0" lvl="0" marL="0" rtl="0" algn="l">
              <a:spcBef>
                <a:spcPts val="0"/>
              </a:spcBef>
              <a:spcAft>
                <a:spcPts val="0"/>
              </a:spcAft>
              <a:buNone/>
            </a:pPr>
            <a:r>
              <a:rPr lang="en-US"/>
              <a:t>J33rgY%3D&amp;amp;vp=0gEiChYIwJ33rgYQ3DgaCzY1d3Y3TDdZNVY0EgIwAhjAnfeuBg%3D%3D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 do not have a youtube tv account, but there is a free clip of the pill making process on:   https://www.youtube.com/watch?v=jNfSPdwTQ14</a:t>
            </a:r>
            <a:endParaRPr/>
          </a:p>
        </p:txBody>
      </p:sp>
      <p:sp>
        <p:nvSpPr>
          <p:cNvPr id="94" name="Google Shape;9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reason we are showing moonshine is due to the relationship of contaminated sources (Per Norman in West Virginia – some of the population understands that moonshine can be tainted/blue flame trick (this is anecdotal information but Norman wanted to relate the information for the audience)</a:t>
            </a:r>
            <a:endParaRPr/>
          </a:p>
        </p:txBody>
      </p:sp>
      <p:sp>
        <p:nvSpPr>
          <p:cNvPr id="268" name="Google Shape;26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8f20243341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38f20243341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reason we are showing moonshine is due to the relationship of contaminated sources (Per Norman in West Virginia – some of the population understands that moonshine can be tainted/blue flame trick (this is anecdotal information but Norman wanted to relate the information for the audience)</a:t>
            </a:r>
            <a:endParaRPr/>
          </a:p>
        </p:txBody>
      </p:sp>
      <p:sp>
        <p:nvSpPr>
          <p:cNvPr id="279" name="Google Shape;279;g38f20243341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8f20243341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38f20243341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reason we are showing moonshine is due to the relationship of contaminated sources (Per Norman in West Virginia – some of the population understands that moonshine can be tainted/blue flame trick (this is anecdotal information but Norman wanted to relate the information for the audience)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highlight>
                  <a:srgbClr val="FFFF00"/>
                </a:highlight>
              </a:rPr>
              <a:t>Cole Stiltner: very confused, What is </a:t>
            </a:r>
            <a:r>
              <a:rPr lang="en-US">
                <a:highlight>
                  <a:srgbClr val="FFFF00"/>
                </a:highlight>
              </a:rPr>
              <a:t>positive</a:t>
            </a:r>
            <a:r>
              <a:rPr lang="en-US">
                <a:highlight>
                  <a:srgbClr val="FFFF00"/>
                </a:highlight>
              </a:rPr>
              <a:t> and </a:t>
            </a:r>
            <a:r>
              <a:rPr lang="en-US">
                <a:highlight>
                  <a:srgbClr val="FFFF00"/>
                </a:highlight>
              </a:rPr>
              <a:t>what is</a:t>
            </a:r>
            <a:r>
              <a:rPr lang="en-US">
                <a:highlight>
                  <a:srgbClr val="FFFF00"/>
                </a:highlight>
              </a:rPr>
              <a:t> negative?</a:t>
            </a:r>
            <a:endParaRPr>
              <a:highlight>
                <a:srgbClr val="FFFF00"/>
              </a:highlight>
            </a:endParaRPr>
          </a:p>
        </p:txBody>
      </p:sp>
      <p:sp>
        <p:nvSpPr>
          <p:cNvPr id="290" name="Google Shape;290;g38f20243341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8f20243341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g38f20243341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reason we are showing moonshine is due to the relationship of contaminated sources (Per Norman in West Virginia – some of the population understands that moonshine can be tainted/blue flame trick (this is anecdotal information but Norman wanted to relate the information for the audience)</a:t>
            </a:r>
            <a:endParaRPr/>
          </a:p>
        </p:txBody>
      </p:sp>
      <p:sp>
        <p:nvSpPr>
          <p:cNvPr id="301" name="Google Shape;301;g38f20243341_0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Susan – Co-branded with DII logo      (Alll Three of us are working on this title – 7/25/24)</a:t>
            </a:r>
            <a:endParaRPr/>
          </a:p>
          <a:p>
            <a:pPr indent="0" lvl="0" marL="0" rtl="0" algn="l">
              <a:spcBef>
                <a:spcPts val="0"/>
              </a:spcBef>
              <a:spcAft>
                <a:spcPts val="0"/>
              </a:spcAft>
              <a:buNone/>
            </a:pPr>
            <a:r>
              <a:rPr lang="en-US"/>
              <a:t>Dr. Norman – wanted to use this title</a:t>
            </a:r>
            <a:endParaRPr/>
          </a:p>
          <a:p>
            <a:pPr indent="0" lvl="0" marL="0" rtl="0" algn="l">
              <a:spcBef>
                <a:spcPts val="0"/>
              </a:spcBef>
              <a:spcAft>
                <a:spcPts val="0"/>
              </a:spcAft>
              <a:buNone/>
            </a:pPr>
            <a:r>
              <a:rPr lang="en-US"/>
              <a:t>TITLE Dr. Susan wanted: Fentanyl &amp; The Poisoning of Our Children.</a:t>
            </a:r>
            <a:endParaRPr/>
          </a:p>
          <a:p>
            <a:pPr indent="0" lvl="0" marL="0" rtl="0" algn="l">
              <a:spcBef>
                <a:spcPts val="0"/>
              </a:spcBef>
              <a:spcAft>
                <a:spcPts val="0"/>
              </a:spcAft>
              <a:buNone/>
            </a:pPr>
            <a:r>
              <a:rPr lang="en-US"/>
              <a:t>Norman Robbie Susan – include some news clippings using this link - https://tv.youtube.com/watch/8cDM3lFUavU?vpp=6gEWCMCd964GENw4Ggs2NXd2N0w3WTVWNIACw</a:t>
            </a:r>
            <a:endParaRPr/>
          </a:p>
          <a:p>
            <a:pPr indent="0" lvl="0" marL="0" rtl="0" algn="l">
              <a:spcBef>
                <a:spcPts val="0"/>
              </a:spcBef>
              <a:spcAft>
                <a:spcPts val="0"/>
              </a:spcAft>
              <a:buNone/>
            </a:pPr>
            <a:r>
              <a:rPr lang="en-US"/>
              <a:t>J33rgY%3D&amp;amp;vp=0gEiChYIwJ33rgYQ3DgaCzY1d3Y3TDdZNVY0EgIwAhjAnfeuBg%3D%3D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 do not have a youtube tv account, but there is a free clip of the pill making process on:   https://www.youtube.com/watch?v=jNfSPdwTQ14</a:t>
            </a:r>
            <a:endParaRPr/>
          </a:p>
        </p:txBody>
      </p:sp>
      <p:sp>
        <p:nvSpPr>
          <p:cNvPr id="314" name="Google Shape;314;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b2c2fa584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g3b2c2fa584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Susan – Co-branded with DII logo      (Alll Three of us are working on this title – 7/25/24)</a:t>
            </a:r>
            <a:endParaRPr/>
          </a:p>
          <a:p>
            <a:pPr indent="0" lvl="0" marL="0" rtl="0" algn="l">
              <a:spcBef>
                <a:spcPts val="0"/>
              </a:spcBef>
              <a:spcAft>
                <a:spcPts val="0"/>
              </a:spcAft>
              <a:buNone/>
            </a:pPr>
            <a:r>
              <a:rPr lang="en-US"/>
              <a:t>Dr. Norman – wanted to use this title</a:t>
            </a:r>
            <a:endParaRPr/>
          </a:p>
          <a:p>
            <a:pPr indent="0" lvl="0" marL="0" rtl="0" algn="l">
              <a:spcBef>
                <a:spcPts val="0"/>
              </a:spcBef>
              <a:spcAft>
                <a:spcPts val="0"/>
              </a:spcAft>
              <a:buNone/>
            </a:pPr>
            <a:r>
              <a:rPr lang="en-US"/>
              <a:t>TITLE Dr. Susan wanted: Fentanyl &amp; The Poisoning of Our Children.</a:t>
            </a:r>
            <a:endParaRPr/>
          </a:p>
          <a:p>
            <a:pPr indent="0" lvl="0" marL="0" rtl="0" algn="l">
              <a:spcBef>
                <a:spcPts val="0"/>
              </a:spcBef>
              <a:spcAft>
                <a:spcPts val="0"/>
              </a:spcAft>
              <a:buNone/>
            </a:pPr>
            <a:r>
              <a:rPr lang="en-US"/>
              <a:t>Norman Robbie Susan – include some news clippings using this link - https://tv.youtube.com/watch/8cDM3lFUavU?vpp=6gEWCMCd964GENw4Ggs2NXd2N0w3WTVWNIACw</a:t>
            </a:r>
            <a:endParaRPr/>
          </a:p>
          <a:p>
            <a:pPr indent="0" lvl="0" marL="0" rtl="0" algn="l">
              <a:spcBef>
                <a:spcPts val="0"/>
              </a:spcBef>
              <a:spcAft>
                <a:spcPts val="0"/>
              </a:spcAft>
              <a:buNone/>
            </a:pPr>
            <a:r>
              <a:rPr lang="en-US"/>
              <a:t>J33rgY%3D&amp;amp;vp=0gEiChYIwJ33rgYQ3DgaCzY1d3Y3TDdZNVY0EgIwAhjAnfeuBg%3D%3D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 do not have a youtube tv account, but there is a free clip of the pill making process on:   https://www.youtube.com/watch?v=jNfSPdwTQ14</a:t>
            </a:r>
            <a:endParaRPr/>
          </a:p>
        </p:txBody>
      </p:sp>
      <p:sp>
        <p:nvSpPr>
          <p:cNvPr id="323" name="Google Shape;323;g3b2c2fa584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a401613862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3a401613862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Susan – Co-branded with DII logo      (Alll Three of us are working on this title – 7/25/24)</a:t>
            </a:r>
            <a:endParaRPr/>
          </a:p>
          <a:p>
            <a:pPr indent="0" lvl="0" marL="0" rtl="0" algn="l">
              <a:spcBef>
                <a:spcPts val="0"/>
              </a:spcBef>
              <a:spcAft>
                <a:spcPts val="0"/>
              </a:spcAft>
              <a:buNone/>
            </a:pPr>
            <a:r>
              <a:rPr lang="en-US"/>
              <a:t>Dr. Norman – wanted to use this title</a:t>
            </a:r>
            <a:endParaRPr/>
          </a:p>
          <a:p>
            <a:pPr indent="0" lvl="0" marL="0" rtl="0" algn="l">
              <a:spcBef>
                <a:spcPts val="0"/>
              </a:spcBef>
              <a:spcAft>
                <a:spcPts val="0"/>
              </a:spcAft>
              <a:buNone/>
            </a:pPr>
            <a:r>
              <a:rPr lang="en-US"/>
              <a:t>TITLE Dr. Susan wanted: Fentanyl &amp; The Poisoning of Our Children.</a:t>
            </a:r>
            <a:endParaRPr/>
          </a:p>
          <a:p>
            <a:pPr indent="0" lvl="0" marL="0" rtl="0" algn="l">
              <a:spcBef>
                <a:spcPts val="0"/>
              </a:spcBef>
              <a:spcAft>
                <a:spcPts val="0"/>
              </a:spcAft>
              <a:buNone/>
            </a:pPr>
            <a:r>
              <a:rPr lang="en-US"/>
              <a:t>Norman Robbie Susan – include some news clippings using this link - https://tv.youtube.com/watch/8cDM3lFUavU?vpp=6gEWCMCd964GENw4Ggs2NXd2N0w3WTVWNIACw</a:t>
            </a:r>
            <a:endParaRPr/>
          </a:p>
          <a:p>
            <a:pPr indent="0" lvl="0" marL="0" rtl="0" algn="l">
              <a:spcBef>
                <a:spcPts val="0"/>
              </a:spcBef>
              <a:spcAft>
                <a:spcPts val="0"/>
              </a:spcAft>
              <a:buNone/>
            </a:pPr>
            <a:r>
              <a:rPr lang="en-US"/>
              <a:t>J33rgY%3D&amp;amp;vp=0gEiChYIwJ33rgYQ3DgaCzY1d3Y3TDdZNVY0EgIwAhjAnfeuBg%3D%3D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 do not have a youtube tv account, but there is a free clip of the pill making process on:   https://www.youtube.com/watch?v=jNfSPdwTQ14</a:t>
            </a:r>
            <a:endParaRPr/>
          </a:p>
        </p:txBody>
      </p:sp>
      <p:sp>
        <p:nvSpPr>
          <p:cNvPr id="331" name="Google Shape;331;g3a401613862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Parent hand outs </a:t>
            </a:r>
            <a:endParaRPr/>
          </a:p>
        </p:txBody>
      </p:sp>
      <p:sp>
        <p:nvSpPr>
          <p:cNvPr id="340" name="Google Shape;340;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Parent hand outs </a:t>
            </a:r>
            <a:endParaRPr/>
          </a:p>
        </p:txBody>
      </p:sp>
      <p:sp>
        <p:nvSpPr>
          <p:cNvPr id="347" name="Google Shape;347;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Hand out for parents </a:t>
            </a:r>
            <a:endParaRPr/>
          </a:p>
          <a:p>
            <a:pPr indent="0" lvl="0" marL="0" rtl="0" algn="l">
              <a:spcBef>
                <a:spcPts val="0"/>
              </a:spcBef>
              <a:spcAft>
                <a:spcPts val="0"/>
              </a:spcAft>
              <a:buNone/>
            </a:pPr>
            <a:r>
              <a:t/>
            </a:r>
            <a:endParaRPr/>
          </a:p>
        </p:txBody>
      </p:sp>
      <p:sp>
        <p:nvSpPr>
          <p:cNvPr id="354" name="Google Shape;354;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Susan – Co-branded with DII logo      (Alll Three of us are working on this title – 7/25/24)</a:t>
            </a:r>
            <a:endParaRPr/>
          </a:p>
          <a:p>
            <a:pPr indent="0" lvl="0" marL="0" rtl="0" algn="l">
              <a:spcBef>
                <a:spcPts val="0"/>
              </a:spcBef>
              <a:spcAft>
                <a:spcPts val="0"/>
              </a:spcAft>
              <a:buNone/>
            </a:pPr>
            <a:r>
              <a:rPr lang="en-US"/>
              <a:t>Dr. Norman – wanted to use this title</a:t>
            </a:r>
            <a:endParaRPr/>
          </a:p>
          <a:p>
            <a:pPr indent="0" lvl="0" marL="0" rtl="0" algn="l">
              <a:spcBef>
                <a:spcPts val="0"/>
              </a:spcBef>
              <a:spcAft>
                <a:spcPts val="0"/>
              </a:spcAft>
              <a:buNone/>
            </a:pPr>
            <a:r>
              <a:rPr lang="en-US"/>
              <a:t>TITLE Dr. Susan wanted: Fentanyl &amp; The Poisoning of Our Children.</a:t>
            </a:r>
            <a:endParaRPr/>
          </a:p>
          <a:p>
            <a:pPr indent="0" lvl="0" marL="0" rtl="0" algn="l">
              <a:spcBef>
                <a:spcPts val="0"/>
              </a:spcBef>
              <a:spcAft>
                <a:spcPts val="0"/>
              </a:spcAft>
              <a:buNone/>
            </a:pPr>
            <a:r>
              <a:rPr lang="en-US"/>
              <a:t>Norman Robbie Susan – include some news clippings using this link - https://tv.youtube.com/watch/8cDM3lFUavU?vpp=6gEWCMCd964GENw4Ggs2NXd2N0w3WTVWNIACw</a:t>
            </a:r>
            <a:endParaRPr/>
          </a:p>
          <a:p>
            <a:pPr indent="0" lvl="0" marL="0" rtl="0" algn="l">
              <a:spcBef>
                <a:spcPts val="0"/>
              </a:spcBef>
              <a:spcAft>
                <a:spcPts val="0"/>
              </a:spcAft>
              <a:buNone/>
            </a:pPr>
            <a:r>
              <a:rPr lang="en-US"/>
              <a:t>J33rgY%3D&amp;amp;vp=0gEiChYIwJ33rgYQ3DgaCzY1d3Y3TDdZNVY0EgIwAhjAnfeuBg%3D%3D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 do not have a youtube tv account, but there is a free clip of the pill making process on:   </a:t>
            </a:r>
            <a:r>
              <a:rPr lang="en-US" u="sng">
                <a:solidFill>
                  <a:schemeClr val="hlink"/>
                </a:solidFill>
                <a:hlinkClick r:id="rId2"/>
              </a:rPr>
              <a:t>https://www.youtube.com/watch?v=jNfSPdwTQ14</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Star: Cole Stiltner: couldn’t find where the data was collected, I did find from NCDAS reported that in 2023, for every 100,000 people between </a:t>
            </a:r>
            <a:r>
              <a:rPr lang="en-US"/>
              <a:t>the age of 15-24</a:t>
            </a:r>
            <a:r>
              <a:rPr lang="en-US"/>
              <a:t> in the US, average of 13.5 people die from an overdose (</a:t>
            </a:r>
            <a:r>
              <a:rPr lang="en-US" u="sng">
                <a:solidFill>
                  <a:schemeClr val="hlink"/>
                </a:solidFill>
                <a:hlinkClick r:id="rId3"/>
              </a:rPr>
              <a:t>https://www.cdc.gov/nchs/products/databriefs/db522.htm</a:t>
            </a:r>
            <a:r>
              <a:rPr lang="en-US"/>
              <a:t>) </a:t>
            </a:r>
            <a:endParaRPr/>
          </a:p>
        </p:txBody>
      </p:sp>
      <p:sp>
        <p:nvSpPr>
          <p:cNvPr id="103" name="Google Shape;10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Parental handouts </a:t>
            </a:r>
            <a:endParaRPr/>
          </a:p>
        </p:txBody>
      </p:sp>
      <p:sp>
        <p:nvSpPr>
          <p:cNvPr id="363" name="Google Shape;363;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9c6f78388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9c6f78388d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g39c6f78388d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combined graphs &amp; info/SLIDES – filler slide as Norman called it – allowing him or someone to adlib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Cole Stiltner: Source for data: </a:t>
            </a:r>
            <a:r>
              <a:rPr lang="en-US" u="sng">
                <a:solidFill>
                  <a:schemeClr val="hlink"/>
                </a:solidFill>
                <a:hlinkClick r:id="rId2"/>
              </a:rPr>
              <a:t>https://www.kff.org/mental-health/state-indicator/opioid-overdose-death-rates/?activeTab=graph&amp;currentTimeframe=0&amp;startTimeframe=4&amp;selectedRows=%7B%22states%22:%7B%22west-virginia%22:%7B%7D%7D,%22wrapups%22:%7B%22united-states%22:%7B%7D%7D%7D&amp;sortModel=%7B%22colId%22:%22Location%22,%22sort%22:%22asc%22%7D</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Add in accessed date Aug 13th 2025 **</a:t>
            </a:r>
            <a:endParaRPr/>
          </a:p>
        </p:txBody>
      </p:sp>
      <p:sp>
        <p:nvSpPr>
          <p:cNvPr id="139" name="Google Shape;13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 found this graph on the state website dashboard for od health human services  and used the snipping tools to get the West Virginia – Value and relation </a:t>
            </a:r>
            <a:endParaRPr/>
          </a:p>
          <a:p>
            <a:pPr indent="0" lvl="0" marL="0" rtl="0" algn="l">
              <a:spcBef>
                <a:spcPts val="0"/>
              </a:spcBef>
              <a:spcAft>
                <a:spcPts val="0"/>
              </a:spcAft>
              <a:buNone/>
            </a:pPr>
            <a:r>
              <a:rPr lang="en-US"/>
              <a:t>Source: https://dhhr.wv.gov/office-of-drug-control-policy/datadashboard/Pages/default.aspx</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West Virginia Department of Health and Human Resources. "Data Dashboard." Office of Drug Control Policy, </a:t>
            </a:r>
            <a:r>
              <a:rPr lang="en-US" u="sng">
                <a:solidFill>
                  <a:schemeClr val="hlink"/>
                </a:solidFill>
                <a:hlinkClick r:id="rId2"/>
              </a:rPr>
              <a:t>https://dhhr.wv.gov/office-of-drug-control-policy/datadashboard/Pages/default.aspx</a:t>
            </a:r>
            <a:r>
              <a:rPr lang="en-US"/>
              <a:t>. Accessed 12 July 2024.</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ADD title of timeline 2015 – 2021   -  multiple age groups – preliminary data -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MACY: Updated data not </a:t>
            </a:r>
            <a:r>
              <a:rPr lang="en-US"/>
              <a:t>available</a:t>
            </a:r>
            <a:r>
              <a:rPr lang="en-US"/>
              <a:t> on a county level due to lack of reporting </a:t>
            </a:r>
            <a:endParaRPr/>
          </a:p>
        </p:txBody>
      </p:sp>
      <p:sp>
        <p:nvSpPr>
          <p:cNvPr id="149" name="Google Shape;14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Could we get this in bold &amp; RED, but he would like the bullet info to come in as he is talking with (animation from clicking a mouse) </a:t>
            </a:r>
            <a:endParaRPr/>
          </a:p>
          <a:p>
            <a:pPr indent="0" lvl="0" marL="0" rtl="0" algn="l">
              <a:spcBef>
                <a:spcPts val="0"/>
              </a:spcBef>
              <a:spcAft>
                <a:spcPts val="0"/>
              </a:spcAft>
              <a:buNone/>
            </a:pPr>
            <a:r>
              <a:rPr lang="en-US"/>
              <a:t>WVDII Brand/Logo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When the slide appears please have %’s pop up when clicking (the %’s in only in red) </a:t>
            </a:r>
            <a:endParaRPr/>
          </a:p>
        </p:txBody>
      </p:sp>
      <p:sp>
        <p:nvSpPr>
          <p:cNvPr id="158" name="Google Shape;15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3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3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4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40"/>
          <p:cNvSpPr/>
          <p:nvPr>
            <p:ph idx="2" type="pic"/>
          </p:nvPr>
        </p:nvSpPr>
        <p:spPr>
          <a:xfrm>
            <a:off x="5183188" y="987425"/>
            <a:ext cx="6172200" cy="4873625"/>
          </a:xfrm>
          <a:prstGeom prst="rect">
            <a:avLst/>
          </a:prstGeom>
          <a:noFill/>
          <a:ln>
            <a:noFill/>
          </a:ln>
        </p:spPr>
      </p:sp>
      <p:sp>
        <p:nvSpPr>
          <p:cNvPr id="68" name="Google Shape;68;p4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39.png"/><Relationship Id="rId5"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8.png"/><Relationship Id="rId6"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39.png"/><Relationship Id="rId5"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hyperlink" Target="https://www.dea.gov/onepill" TargetMode="External"/><Relationship Id="rId5" Type="http://schemas.openxmlformats.org/officeDocument/2006/relationships/image" Target="../media/image39.png"/><Relationship Id="rId6"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39.png"/><Relationship Id="rId5" Type="http://schemas.openxmlformats.org/officeDocument/2006/relationships/hyperlink" Target="http://www.youtube.com/watch?v=jNfSPdwTQ14" TargetMode="External"/><Relationship Id="rId6"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23.png"/><Relationship Id="rId6"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9.png"/><Relationship Id="rId5" Type="http://schemas.openxmlformats.org/officeDocument/2006/relationships/image" Target="../media/image4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26.jpg"/><Relationship Id="rId5" Type="http://schemas.openxmlformats.org/officeDocument/2006/relationships/image" Target="../media/image28.png"/><Relationship Id="rId6" Type="http://schemas.openxmlformats.org/officeDocument/2006/relationships/image" Target="../media/image27.jpg"/><Relationship Id="rId7" Type="http://schemas.openxmlformats.org/officeDocument/2006/relationships/hyperlink" Target="https://www.dea.gov/onepill" TargetMode="External"/><Relationship Id="rId8"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39.png"/><Relationship Id="rId5" Type="http://schemas.openxmlformats.org/officeDocument/2006/relationships/image" Target="../media/image29.png"/><Relationship Id="rId6" Type="http://schemas.openxmlformats.org/officeDocument/2006/relationships/hyperlink" Target="https://wisebatch.com/products-2/"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39.png"/><Relationship Id="rId5"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39.png"/><Relationship Id="rId5" Type="http://schemas.openxmlformats.org/officeDocument/2006/relationships/image" Target="../media/image38.png"/><Relationship Id="rId6" Type="http://schemas.openxmlformats.org/officeDocument/2006/relationships/image" Target="../media/image35.png"/><Relationship Id="rId7"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hyperlink" Target="http://www.youtube.com/watch?v=lLT16Wl31xI" TargetMode="External"/><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1.png"/><Relationship Id="rId4" Type="http://schemas.openxmlformats.org/officeDocument/2006/relationships/hyperlink" Target="https://nida.nih.gov/news-events/news-releases/2024/12/reported-use-of-most-drugs-among-adolescents-remained-low-in-2024"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0.png"/><Relationship Id="rId4" Type="http://schemas.openxmlformats.org/officeDocument/2006/relationships/hyperlink" Target="https://dhhr.wv.gov/office-of-drug-control-policy/datadashboard/Pages/default.aspx" TargetMode="External"/><Relationship Id="rId5" Type="http://schemas.openxmlformats.org/officeDocument/2006/relationships/hyperlink" Target="https://notmykid.org/prevention-education/" TargetMode="External"/><Relationship Id="rId6" Type="http://schemas.openxmlformats.org/officeDocument/2006/relationships/hyperlink" Target="https://www.samhsa.gov/find-help/98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9.png"/><Relationship Id="rId5"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0.png"/><Relationship Id="rId4" Type="http://schemas.openxmlformats.org/officeDocument/2006/relationships/hyperlink" Target="https://www.wvdii.org/dkra" TargetMode="External"/><Relationship Id="rId5" Type="http://schemas.openxmlformats.org/officeDocument/2006/relationships/hyperlink" Target="https://wvdii.thinkific.com/courses/naloxone-training" TargetMode="External"/><Relationship Id="rId6" Type="http://schemas.openxmlformats.org/officeDocument/2006/relationships/hyperlink" Target="https://www.wvdii.org/product-page/fentanyl-test-strips" TargetMode="External"/><Relationship Id="rId7" Type="http://schemas.openxmlformats.org/officeDocument/2006/relationships/hyperlink" Target="https://www.wvdii.org/onebox"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39.png"/><Relationship Id="rId5" Type="http://schemas.openxmlformats.org/officeDocument/2006/relationships/hyperlink" Target="http://www.americashealthrankings.org/explore/measures/Overall/WV"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hyperlink" Target="https://www.kff.org/mental-health/state-indicator/opioid-overdose-death-rates/?activeTab=graph&amp;currentTimeframe=0&amp;startTimeframe=4&amp;selectedRows=%7B%22states%22%3A%7B%22west-virginia%22%3A%7B%7D%7D%2C%22wrapups%22%3A%7B%22united-states%22%3A%7B%7D%7D%7D&amp;sortModel=%7B%22colId%22%3A%22Location%22%2C%22sort%22%3A%22asc%22%7D"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hyperlink" Target="https://odcp.wv.gov/" TargetMode="External"/><Relationship Id="rId5" Type="http://schemas.openxmlformats.org/officeDocument/2006/relationships/image" Target="../media/image19.png"/><Relationship Id="rId6"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hyperlink" Target="https://nida.nih.gov/news-events/news-releases/2024/12/reported-use-of-most-drugs-among-adolescents-remained-low-in-2024" TargetMode="External"/><Relationship Id="rId5"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 name="Shape 88"/>
        <p:cNvGrpSpPr/>
        <p:nvPr/>
      </p:nvGrpSpPr>
      <p:grpSpPr>
        <a:xfrm>
          <a:off x="0" y="0"/>
          <a:ext cx="0" cy="0"/>
          <a:chOff x="0" y="0"/>
          <a:chExt cx="0" cy="0"/>
        </a:xfrm>
      </p:grpSpPr>
      <p:pic>
        <p:nvPicPr>
          <p:cNvPr id="89" name="Google Shape;89;p1"/>
          <p:cNvPicPr preferRelativeResize="0"/>
          <p:nvPr/>
        </p:nvPicPr>
        <p:blipFill rotWithShape="1">
          <a:blip r:embed="rId4">
            <a:alphaModFix/>
          </a:blip>
          <a:srcRect b="0" l="0" r="0" t="0"/>
          <a:stretch/>
        </p:blipFill>
        <p:spPr>
          <a:xfrm>
            <a:off x="4444518" y="3548326"/>
            <a:ext cx="3302973" cy="1678699"/>
          </a:xfrm>
          <a:prstGeom prst="rect">
            <a:avLst/>
          </a:prstGeom>
          <a:noFill/>
          <a:ln>
            <a:noFill/>
          </a:ln>
        </p:spPr>
      </p:pic>
      <p:sp>
        <p:nvSpPr>
          <p:cNvPr id="90" name="Google Shape;90;p1"/>
          <p:cNvSpPr txBox="1"/>
          <p:nvPr/>
        </p:nvSpPr>
        <p:spPr>
          <a:xfrm>
            <a:off x="3373063" y="1831975"/>
            <a:ext cx="5445900" cy="12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7000">
                <a:solidFill>
                  <a:schemeClr val="dk1"/>
                </a:solidFill>
                <a:latin typeface="Calibri"/>
                <a:ea typeface="Calibri"/>
                <a:cs typeface="Calibri"/>
                <a:sym typeface="Calibri"/>
              </a:rPr>
              <a:t>It's</a:t>
            </a:r>
            <a:r>
              <a:rPr b="1" lang="en-US" sz="7000">
                <a:solidFill>
                  <a:schemeClr val="dk1"/>
                </a:solidFill>
                <a:latin typeface="Calibri"/>
                <a:ea typeface="Calibri"/>
                <a:cs typeface="Calibri"/>
                <a:sym typeface="Calibri"/>
              </a:rPr>
              <a:t> “fun until”      </a:t>
            </a:r>
            <a:endParaRPr b="1" sz="7000">
              <a:solidFill>
                <a:schemeClr val="dk1"/>
              </a:solidFill>
              <a:latin typeface="Calibri"/>
              <a:ea typeface="Calibri"/>
              <a:cs typeface="Calibri"/>
              <a:sym typeface="Calibri"/>
            </a:endParaRPr>
          </a:p>
          <a:p>
            <a:pPr indent="0" lvl="0" marL="0" rtl="0" algn="r">
              <a:spcBef>
                <a:spcPts val="0"/>
              </a:spcBef>
              <a:spcAft>
                <a:spcPts val="0"/>
              </a:spcAft>
              <a:buNone/>
            </a:pPr>
            <a:r>
              <a:t/>
            </a:r>
            <a:endParaRPr b="1" sz="70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2" name="Shape 172"/>
        <p:cNvGrpSpPr/>
        <p:nvPr/>
      </p:nvGrpSpPr>
      <p:grpSpPr>
        <a:xfrm>
          <a:off x="0" y="0"/>
          <a:ext cx="0" cy="0"/>
          <a:chOff x="0" y="0"/>
          <a:chExt cx="0" cy="0"/>
        </a:xfrm>
      </p:grpSpPr>
      <p:sp>
        <p:nvSpPr>
          <p:cNvPr id="173" name="Google Shape;173;p15"/>
          <p:cNvSpPr txBox="1"/>
          <p:nvPr>
            <p:ph type="title"/>
          </p:nvPr>
        </p:nvSpPr>
        <p:spPr>
          <a:xfrm>
            <a:off x="838200" y="-11391"/>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Font typeface="Avenir"/>
              <a:buNone/>
            </a:pPr>
            <a:r>
              <a:rPr b="1" lang="en-US" sz="4800"/>
              <a:t>First Use</a:t>
            </a:r>
            <a:endParaRPr/>
          </a:p>
        </p:txBody>
      </p:sp>
      <p:sp>
        <p:nvSpPr>
          <p:cNvPr id="174" name="Google Shape;174;p15"/>
          <p:cNvSpPr txBox="1"/>
          <p:nvPr>
            <p:ph idx="1" type="body"/>
          </p:nvPr>
        </p:nvSpPr>
        <p:spPr>
          <a:xfrm>
            <a:off x="2532529" y="1253331"/>
            <a:ext cx="7126942"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en-US"/>
              <a:t>What is the average age at which kids begin using drugs and/or alcohol in the U.S.?  </a:t>
            </a:r>
            <a:endParaRPr/>
          </a:p>
          <a:p>
            <a:pPr indent="0" lvl="0" marL="0" rtl="0" algn="ctr">
              <a:lnSpc>
                <a:spcPct val="90000"/>
              </a:lnSpc>
              <a:spcBef>
                <a:spcPts val="1000"/>
              </a:spcBef>
              <a:spcAft>
                <a:spcPts val="0"/>
              </a:spcAft>
              <a:buClr>
                <a:schemeClr val="dk1"/>
              </a:buClr>
              <a:buSzPts val="2800"/>
              <a:buNone/>
            </a:pPr>
            <a:r>
              <a:rPr lang="en-US"/>
              <a:t>				</a:t>
            </a:r>
            <a:endParaRPr/>
          </a:p>
          <a:p>
            <a:pPr indent="0" lvl="0" marL="0" rtl="0" algn="ctr">
              <a:lnSpc>
                <a:spcPct val="90000"/>
              </a:lnSpc>
              <a:spcBef>
                <a:spcPts val="1000"/>
              </a:spcBef>
              <a:spcAft>
                <a:spcPts val="0"/>
              </a:spcAft>
              <a:buClr>
                <a:schemeClr val="dk1"/>
              </a:buClr>
              <a:buSzPts val="2800"/>
              <a:buNone/>
            </a:pPr>
            <a:r>
              <a:t/>
            </a:r>
            <a:endParaRPr b="1"/>
          </a:p>
        </p:txBody>
      </p:sp>
      <p:sp>
        <p:nvSpPr>
          <p:cNvPr id="175" name="Google Shape;175;p15"/>
          <p:cNvSpPr txBox="1"/>
          <p:nvPr/>
        </p:nvSpPr>
        <p:spPr>
          <a:xfrm>
            <a:off x="6010833" y="5823275"/>
            <a:ext cx="3854700" cy="12930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200">
                <a:solidFill>
                  <a:schemeClr val="dk1"/>
                </a:solidFill>
                <a:latin typeface="Avenir"/>
                <a:ea typeface="Avenir"/>
                <a:cs typeface="Avenir"/>
                <a:sym typeface="Avenir"/>
              </a:rPr>
              <a:t>National Center on Addiction &amp; Substance Abuse - Columbia University. Understanding the Influence. Not MY kid. Retrieved June 24, 2024, from https://notmykid.org/wp-content/uploads/2022/03/Substance-Use-Parent-1.25.22.pdf</a:t>
            </a:r>
            <a:endParaRPr/>
          </a:p>
          <a:p>
            <a:pPr indent="0" lvl="0" marL="0" marR="0" rtl="0" algn="r">
              <a:spcBef>
                <a:spcPts val="0"/>
              </a:spcBef>
              <a:spcAft>
                <a:spcPts val="0"/>
              </a:spcAft>
              <a:buNone/>
            </a:pPr>
            <a:r>
              <a:t/>
            </a:r>
            <a:endParaRPr b="1" sz="1800">
              <a:solidFill>
                <a:schemeClr val="dk1"/>
              </a:solidFill>
              <a:latin typeface="Calibri"/>
              <a:ea typeface="Calibri"/>
              <a:cs typeface="Calibri"/>
              <a:sym typeface="Calibri"/>
            </a:endParaRPr>
          </a:p>
        </p:txBody>
      </p:sp>
      <p:pic>
        <p:nvPicPr>
          <p:cNvPr id="176" name="Google Shape;176;p15"/>
          <p:cNvPicPr preferRelativeResize="0"/>
          <p:nvPr/>
        </p:nvPicPr>
        <p:blipFill rotWithShape="1">
          <a:blip r:embed="rId4">
            <a:alphaModFix/>
          </a:blip>
          <a:srcRect b="0" l="0" r="0" t="0"/>
          <a:stretch/>
        </p:blipFill>
        <p:spPr>
          <a:xfrm>
            <a:off x="10533287" y="6063129"/>
            <a:ext cx="1291073" cy="656161"/>
          </a:xfrm>
          <a:prstGeom prst="rect">
            <a:avLst/>
          </a:prstGeom>
          <a:noFill/>
          <a:ln>
            <a:noFill/>
          </a:ln>
        </p:spPr>
      </p:pic>
      <p:sp>
        <p:nvSpPr>
          <p:cNvPr id="177" name="Google Shape;177;p15"/>
          <p:cNvSpPr txBox="1"/>
          <p:nvPr/>
        </p:nvSpPr>
        <p:spPr>
          <a:xfrm>
            <a:off x="4033050" y="2732925"/>
            <a:ext cx="4125900" cy="16716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1000"/>
              </a:spcBef>
              <a:spcAft>
                <a:spcPts val="0"/>
              </a:spcAft>
              <a:buClr>
                <a:srgbClr val="FF0000"/>
              </a:buClr>
              <a:buSzPts val="4400"/>
              <a:buFont typeface="Arial"/>
              <a:buNone/>
            </a:pPr>
            <a:r>
              <a:rPr b="1" lang="en-US" sz="4400">
                <a:solidFill>
                  <a:srgbClr val="FF0000"/>
                </a:solidFill>
                <a:latin typeface="Calibri"/>
                <a:ea typeface="Calibri"/>
                <a:cs typeface="Calibri"/>
                <a:sym typeface="Calibri"/>
              </a:rPr>
              <a:t>11-13 </a:t>
            </a:r>
            <a:endParaRPr sz="2800">
              <a:solidFill>
                <a:schemeClr val="dk1"/>
              </a:solidFill>
              <a:latin typeface="Calibri"/>
              <a:ea typeface="Calibri"/>
              <a:cs typeface="Calibri"/>
              <a:sym typeface="Calibri"/>
            </a:endParaRPr>
          </a:p>
          <a:p>
            <a:pPr indent="0" lvl="0" marL="0" rtl="0" algn="ctr">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0" lvl="0" marL="0" rtl="0" algn="ctr">
              <a:lnSpc>
                <a:spcPct val="90000"/>
              </a:lnSpc>
              <a:spcBef>
                <a:spcPts val="1000"/>
              </a:spcBef>
              <a:spcAft>
                <a:spcPts val="0"/>
              </a:spcAft>
              <a:buClr>
                <a:srgbClr val="FF0000"/>
              </a:buClr>
              <a:buSzPts val="2800"/>
              <a:buFont typeface="Arial"/>
              <a:buNone/>
            </a:pPr>
            <a:r>
              <a:rPr lang="en-US" sz="2800">
                <a:solidFill>
                  <a:srgbClr val="FF0000"/>
                </a:solidFill>
                <a:latin typeface="Calibri"/>
                <a:ea typeface="Calibri"/>
                <a:cs typeface="Calibri"/>
                <a:sym typeface="Calibri"/>
              </a:rPr>
              <a:t>However, kids can hide their use for an average of two years before parents notice a problem. </a:t>
            </a:r>
            <a:endParaRPr sz="2800">
              <a:solidFill>
                <a:schemeClr val="dk1"/>
              </a:solidFill>
              <a:latin typeface="Calibri"/>
              <a:ea typeface="Calibri"/>
              <a:cs typeface="Calibri"/>
              <a:sym typeface="Calibri"/>
            </a:endParaRPr>
          </a:p>
          <a:p>
            <a:pPr indent="0" lvl="0" marL="0" rtl="0" algn="ctr">
              <a:lnSpc>
                <a:spcPct val="90000"/>
              </a:lnSpc>
              <a:spcBef>
                <a:spcPts val="1000"/>
              </a:spcBef>
              <a:spcAft>
                <a:spcPts val="0"/>
              </a:spcAft>
              <a:buClr>
                <a:schemeClr val="dk1"/>
              </a:buClr>
              <a:buSzPts val="2800"/>
              <a:buFont typeface="Arial"/>
              <a:buNone/>
            </a:pPr>
            <a:r>
              <a:t/>
            </a:r>
            <a:endParaRPr b="1"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77"/>
                                        </p:tgtEl>
                                        <p:attrNameLst>
                                          <p:attrName>style.visibility</p:attrName>
                                        </p:attrNameLst>
                                      </p:cBhvr>
                                      <p:to>
                                        <p:strVal val="visible"/>
                                      </p:to>
                                    </p:set>
                                    <p:anim calcmode="lin" valueType="num">
                                      <p:cBhvr additive="base">
                                        <p:cTn dur="1000"/>
                                        <p:tgtEl>
                                          <p:spTgt spid="17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2" name="Shape 182"/>
        <p:cNvGrpSpPr/>
        <p:nvPr/>
      </p:nvGrpSpPr>
      <p:grpSpPr>
        <a:xfrm>
          <a:off x="0" y="0"/>
          <a:ext cx="0" cy="0"/>
          <a:chOff x="0" y="0"/>
          <a:chExt cx="0" cy="0"/>
        </a:xfrm>
      </p:grpSpPr>
      <p:sp>
        <p:nvSpPr>
          <p:cNvPr id="183" name="Google Shape;183;p16"/>
          <p:cNvSpPr txBox="1"/>
          <p:nvPr>
            <p:ph type="title"/>
          </p:nvPr>
        </p:nvSpPr>
        <p:spPr>
          <a:xfrm>
            <a:off x="838200" y="-3828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venir"/>
              <a:buNone/>
            </a:pPr>
            <a:r>
              <a:rPr b="1" lang="en-US"/>
              <a:t>First Use &amp; Addiction Risk</a:t>
            </a:r>
            <a:endParaRPr/>
          </a:p>
        </p:txBody>
      </p:sp>
      <p:sp>
        <p:nvSpPr>
          <p:cNvPr id="184" name="Google Shape;184;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None/>
            </a:pPr>
            <a:r>
              <a:rPr lang="en-US" sz="3200"/>
              <a:t>What percentage of people who later become addicted begin smoking, drinking, or using drugs before age 18?</a:t>
            </a:r>
            <a:endParaRPr/>
          </a:p>
          <a:p>
            <a:pPr indent="0" lvl="0" marL="0" rtl="0" algn="ctr">
              <a:lnSpc>
                <a:spcPct val="90000"/>
              </a:lnSpc>
              <a:spcBef>
                <a:spcPts val="1000"/>
              </a:spcBef>
              <a:spcAft>
                <a:spcPts val="0"/>
              </a:spcAft>
              <a:buClr>
                <a:schemeClr val="dk1"/>
              </a:buClr>
              <a:buSzPts val="3200"/>
              <a:buNone/>
            </a:pPr>
            <a:r>
              <a:t/>
            </a:r>
            <a:endParaRPr sz="3200"/>
          </a:p>
          <a:p>
            <a:pPr indent="0" lvl="0" marL="0" rtl="0" algn="ctr">
              <a:lnSpc>
                <a:spcPct val="90000"/>
              </a:lnSpc>
              <a:spcBef>
                <a:spcPts val="1000"/>
              </a:spcBef>
              <a:spcAft>
                <a:spcPts val="0"/>
              </a:spcAft>
              <a:buClr>
                <a:schemeClr val="dk1"/>
              </a:buClr>
              <a:buSzPts val="3200"/>
              <a:buNone/>
            </a:pPr>
            <a:r>
              <a:t/>
            </a:r>
            <a:endParaRPr sz="3200"/>
          </a:p>
        </p:txBody>
      </p:sp>
      <p:sp>
        <p:nvSpPr>
          <p:cNvPr id="185" name="Google Shape;185;p16"/>
          <p:cNvSpPr txBox="1"/>
          <p:nvPr/>
        </p:nvSpPr>
        <p:spPr>
          <a:xfrm>
            <a:off x="2689412" y="5270673"/>
            <a:ext cx="6602506"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chemeClr val="dk1"/>
                </a:solidFill>
                <a:latin typeface="Avenir"/>
                <a:ea typeface="Avenir"/>
                <a:cs typeface="Avenir"/>
                <a:sym typeface="Avenir"/>
              </a:rPr>
              <a:t>National Center on Addiction &amp; Substance Abuse - Columbia University. Understanding the Influence. Not MY kid. Retrieved June 24, 2024, from https://notmykid.org/wp-content/uploads/2022/03/Substance-Use-Parent-1.25.22.pdf</a:t>
            </a:r>
            <a:endParaRPr/>
          </a:p>
          <a:p>
            <a:pPr indent="0" lvl="0" marL="0" marR="0" rtl="0" algn="ctr">
              <a:spcBef>
                <a:spcPts val="0"/>
              </a:spcBef>
              <a:spcAft>
                <a:spcPts val="0"/>
              </a:spcAft>
              <a:buNone/>
            </a:pPr>
            <a:r>
              <a:t/>
            </a:r>
            <a:endParaRPr sz="1800">
              <a:solidFill>
                <a:schemeClr val="dk1"/>
              </a:solidFill>
              <a:latin typeface="Avenir"/>
              <a:ea typeface="Avenir"/>
              <a:cs typeface="Avenir"/>
              <a:sym typeface="Avenir"/>
            </a:endParaRPr>
          </a:p>
        </p:txBody>
      </p:sp>
      <p:pic>
        <p:nvPicPr>
          <p:cNvPr id="186" name="Google Shape;186;p16"/>
          <p:cNvPicPr preferRelativeResize="0"/>
          <p:nvPr/>
        </p:nvPicPr>
        <p:blipFill rotWithShape="1">
          <a:blip r:embed="rId4">
            <a:alphaModFix/>
          </a:blip>
          <a:srcRect b="0" l="0" r="0" t="0"/>
          <a:stretch/>
        </p:blipFill>
        <p:spPr>
          <a:xfrm>
            <a:off x="10506402" y="5640005"/>
            <a:ext cx="1291073" cy="656161"/>
          </a:xfrm>
          <a:prstGeom prst="rect">
            <a:avLst/>
          </a:prstGeom>
          <a:noFill/>
          <a:ln>
            <a:noFill/>
          </a:ln>
        </p:spPr>
      </p:pic>
      <p:sp>
        <p:nvSpPr>
          <p:cNvPr id="187" name="Google Shape;187;p16"/>
          <p:cNvSpPr txBox="1"/>
          <p:nvPr/>
        </p:nvSpPr>
        <p:spPr>
          <a:xfrm>
            <a:off x="423450" y="3702900"/>
            <a:ext cx="11345100" cy="79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Clr>
                <a:srgbClr val="FF0000"/>
              </a:buClr>
              <a:buSzPts val="4400"/>
              <a:buFont typeface="Arial"/>
              <a:buNone/>
            </a:pPr>
            <a:r>
              <a:rPr b="1" lang="en-US" sz="4400">
                <a:solidFill>
                  <a:srgbClr val="FF0000"/>
                </a:solidFill>
                <a:latin typeface="Calibri"/>
                <a:ea typeface="Calibri"/>
                <a:cs typeface="Calibri"/>
                <a:sym typeface="Calibri"/>
              </a:rPr>
              <a:t>90%</a:t>
            </a:r>
            <a:endParaRPr sz="2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87"/>
                                        </p:tgtEl>
                                        <p:attrNameLst>
                                          <p:attrName>style.visibility</p:attrName>
                                        </p:attrNameLst>
                                      </p:cBhvr>
                                      <p:to>
                                        <p:strVal val="visible"/>
                                      </p:to>
                                    </p:set>
                                    <p:anim calcmode="lin" valueType="num">
                                      <p:cBhvr additive="base">
                                        <p:cTn dur="1000"/>
                                        <p:tgtEl>
                                          <p:spTgt spid="18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2" name="Shape 192"/>
        <p:cNvGrpSpPr/>
        <p:nvPr/>
      </p:nvGrpSpPr>
      <p:grpSpPr>
        <a:xfrm>
          <a:off x="0" y="0"/>
          <a:ext cx="0" cy="0"/>
          <a:chOff x="0" y="0"/>
          <a:chExt cx="0" cy="0"/>
        </a:xfrm>
      </p:grpSpPr>
      <p:sp>
        <p:nvSpPr>
          <p:cNvPr id="193" name="Google Shape;193;p17"/>
          <p:cNvSpPr txBox="1"/>
          <p:nvPr>
            <p:ph type="title"/>
          </p:nvPr>
        </p:nvSpPr>
        <p:spPr>
          <a:xfrm>
            <a:off x="430476" y="269470"/>
            <a:ext cx="12192000" cy="1301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Avenir"/>
              <a:buNone/>
            </a:pPr>
            <a:r>
              <a:rPr b="1" lang="en-US" sz="4000"/>
              <a:t>Would Your Child Use Drugs to Cope with Stress?</a:t>
            </a:r>
            <a:endParaRPr/>
          </a:p>
        </p:txBody>
      </p:sp>
      <p:sp>
        <p:nvSpPr>
          <p:cNvPr id="194" name="Google Shape;194;p17"/>
          <p:cNvSpPr txBox="1"/>
          <p:nvPr>
            <p:ph idx="1" type="body"/>
          </p:nvPr>
        </p:nvSpPr>
        <p:spPr>
          <a:xfrm>
            <a:off x="1057875" y="1748525"/>
            <a:ext cx="4706400" cy="43146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en-US"/>
              <a:t>What percentage of parents believe their child would use drugs in order to cope with stress?</a:t>
            </a:r>
            <a:endParaRPr/>
          </a:p>
          <a:p>
            <a:pPr indent="0" lvl="0" marL="0" rtl="0" algn="ctr">
              <a:lnSpc>
                <a:spcPct val="90000"/>
              </a:lnSpc>
              <a:spcBef>
                <a:spcPts val="1000"/>
              </a:spcBef>
              <a:spcAft>
                <a:spcPts val="0"/>
              </a:spcAft>
              <a:buClr>
                <a:schemeClr val="dk1"/>
              </a:buClr>
              <a:buSzPts val="2800"/>
              <a:buNone/>
            </a:pPr>
            <a:r>
              <a:t/>
            </a:r>
            <a:endParaRPr/>
          </a:p>
          <a:p>
            <a:pPr indent="0" lvl="0" marL="0" rtl="0" algn="ctr">
              <a:lnSpc>
                <a:spcPct val="90000"/>
              </a:lnSpc>
              <a:spcBef>
                <a:spcPts val="1000"/>
              </a:spcBef>
              <a:spcAft>
                <a:spcPts val="0"/>
              </a:spcAft>
              <a:buClr>
                <a:schemeClr val="dk1"/>
              </a:buClr>
              <a:buSzPts val="2400"/>
              <a:buNone/>
            </a:pPr>
            <a:r>
              <a:t/>
            </a:r>
            <a:endParaRPr/>
          </a:p>
        </p:txBody>
      </p:sp>
      <p:sp>
        <p:nvSpPr>
          <p:cNvPr id="195" name="Google Shape;195;p17"/>
          <p:cNvSpPr txBox="1"/>
          <p:nvPr/>
        </p:nvSpPr>
        <p:spPr>
          <a:xfrm>
            <a:off x="6109200" y="1690550"/>
            <a:ext cx="4863300" cy="67551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800"/>
              <a:buFont typeface="Arial"/>
              <a:buNone/>
            </a:pPr>
            <a:r>
              <a:rPr lang="en-US" sz="2800">
                <a:solidFill>
                  <a:schemeClr val="dk1"/>
                </a:solidFill>
                <a:latin typeface="Calibri"/>
                <a:ea typeface="Calibri"/>
                <a:cs typeface="Calibri"/>
                <a:sym typeface="Calibri"/>
              </a:rPr>
              <a:t>What percentage of teens using drugs attributed their drug use to coping with stress?</a:t>
            </a:r>
            <a:endParaRPr>
              <a:latin typeface="Calibri"/>
              <a:ea typeface="Calibri"/>
              <a:cs typeface="Calibri"/>
              <a:sym typeface="Calibri"/>
            </a:endParaRPr>
          </a:p>
          <a:p>
            <a:pPr indent="0" lvl="0" marL="0" marR="0" rtl="0" algn="ctr">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0" lvl="0" marL="0" marR="0" rtl="0" algn="ctr">
              <a:lnSpc>
                <a:spcPct val="90000"/>
              </a:lnSpc>
              <a:spcBef>
                <a:spcPts val="1000"/>
              </a:spcBef>
              <a:spcAft>
                <a:spcPts val="0"/>
              </a:spcAft>
              <a:buClr>
                <a:schemeClr val="dk1"/>
              </a:buClr>
              <a:buSzPts val="2400"/>
              <a:buFont typeface="Arial"/>
              <a:buNone/>
            </a:pPr>
            <a:r>
              <a:t/>
            </a:r>
            <a:endParaRPr>
              <a:solidFill>
                <a:srgbClr val="FF0000"/>
              </a:solidFill>
              <a:latin typeface="Calibri"/>
              <a:ea typeface="Calibri"/>
              <a:cs typeface="Calibri"/>
              <a:sym typeface="Calibri"/>
            </a:endParaRPr>
          </a:p>
        </p:txBody>
      </p:sp>
      <p:sp>
        <p:nvSpPr>
          <p:cNvPr id="196" name="Google Shape;196;p17"/>
          <p:cNvSpPr txBox="1"/>
          <p:nvPr/>
        </p:nvSpPr>
        <p:spPr>
          <a:xfrm>
            <a:off x="6588857" y="5467325"/>
            <a:ext cx="3451500" cy="14775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200">
                <a:solidFill>
                  <a:schemeClr val="dk1"/>
                </a:solidFill>
                <a:latin typeface="Avenir"/>
                <a:ea typeface="Avenir"/>
                <a:cs typeface="Avenir"/>
                <a:sym typeface="Avenir"/>
              </a:rPr>
              <a:t>National Center on Addiction &amp; Substance Abuse - Columbia University. Understanding the Influence. Not MY kid. Retrieved June 24, 2024, from https://notmykid.org/wp-content/uploads/2022/03/Substance-Use-Parent-1.25.22.pdf</a:t>
            </a:r>
            <a:endParaRPr/>
          </a:p>
          <a:p>
            <a:pPr indent="0" lvl="0" marL="0" marR="0" rtl="0" algn="r">
              <a:spcBef>
                <a:spcPts val="0"/>
              </a:spcBef>
              <a:spcAft>
                <a:spcPts val="0"/>
              </a:spcAft>
              <a:buNone/>
            </a:pPr>
            <a:r>
              <a:t/>
            </a:r>
            <a:endParaRPr b="1" sz="1800">
              <a:solidFill>
                <a:schemeClr val="dk1"/>
              </a:solidFill>
              <a:latin typeface="Calibri"/>
              <a:ea typeface="Calibri"/>
              <a:cs typeface="Calibri"/>
              <a:sym typeface="Calibri"/>
            </a:endParaRPr>
          </a:p>
        </p:txBody>
      </p:sp>
      <p:pic>
        <p:nvPicPr>
          <p:cNvPr id="197" name="Google Shape;197;p17"/>
          <p:cNvPicPr preferRelativeResize="0"/>
          <p:nvPr/>
        </p:nvPicPr>
        <p:blipFill rotWithShape="1">
          <a:blip r:embed="rId4">
            <a:alphaModFix/>
          </a:blip>
          <a:srcRect b="0" l="0" r="0" t="0"/>
          <a:stretch/>
        </p:blipFill>
        <p:spPr>
          <a:xfrm>
            <a:off x="10533287" y="6063129"/>
            <a:ext cx="1291073" cy="656161"/>
          </a:xfrm>
          <a:prstGeom prst="rect">
            <a:avLst/>
          </a:prstGeom>
          <a:noFill/>
          <a:ln>
            <a:noFill/>
          </a:ln>
        </p:spPr>
      </p:pic>
      <p:sp>
        <p:nvSpPr>
          <p:cNvPr id="198" name="Google Shape;198;p17"/>
          <p:cNvSpPr txBox="1"/>
          <p:nvPr/>
        </p:nvSpPr>
        <p:spPr>
          <a:xfrm>
            <a:off x="1232025" y="3555450"/>
            <a:ext cx="4358100" cy="26268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1000"/>
              </a:spcBef>
              <a:spcAft>
                <a:spcPts val="0"/>
              </a:spcAft>
              <a:buClr>
                <a:srgbClr val="FF0000"/>
              </a:buClr>
              <a:buSzPts val="4400"/>
              <a:buFont typeface="Arial"/>
              <a:buNone/>
            </a:pPr>
            <a:r>
              <a:rPr b="1" lang="en-US" sz="4400">
                <a:solidFill>
                  <a:srgbClr val="FF0000"/>
                </a:solidFill>
                <a:latin typeface="Calibri"/>
                <a:ea typeface="Calibri"/>
                <a:cs typeface="Calibri"/>
                <a:sym typeface="Calibri"/>
              </a:rPr>
              <a:t>&lt; 10%</a:t>
            </a:r>
            <a:endParaRPr sz="2800">
              <a:solidFill>
                <a:schemeClr val="dk1"/>
              </a:solidFill>
              <a:latin typeface="Calibri"/>
              <a:ea typeface="Calibri"/>
              <a:cs typeface="Calibri"/>
              <a:sym typeface="Calibri"/>
            </a:endParaRPr>
          </a:p>
          <a:p>
            <a:pPr indent="0" lvl="0" marL="0" rtl="0" algn="ctr">
              <a:lnSpc>
                <a:spcPct val="90000"/>
              </a:lnSpc>
              <a:spcBef>
                <a:spcPts val="1000"/>
              </a:spcBef>
              <a:spcAft>
                <a:spcPts val="0"/>
              </a:spcAft>
              <a:buClr>
                <a:schemeClr val="dk1"/>
              </a:buClr>
              <a:buSzPts val="2400"/>
              <a:buFont typeface="Arial"/>
              <a:buNone/>
            </a:pPr>
            <a:r>
              <a:rPr lang="en-US" sz="2400">
                <a:solidFill>
                  <a:srgbClr val="FF0000"/>
                </a:solidFill>
                <a:latin typeface="Calibri"/>
                <a:ea typeface="Calibri"/>
                <a:cs typeface="Calibri"/>
                <a:sym typeface="Calibri"/>
              </a:rPr>
              <a:t>Only 7% of parents believe their child would use drugs in order to cope with stress </a:t>
            </a:r>
            <a:endParaRPr sz="2800">
              <a:solidFill>
                <a:srgbClr val="FF0000"/>
              </a:solidFill>
              <a:latin typeface="Calibri"/>
              <a:ea typeface="Calibri"/>
              <a:cs typeface="Calibri"/>
              <a:sym typeface="Calibri"/>
            </a:endParaRPr>
          </a:p>
          <a:p>
            <a:pPr indent="0" lvl="0" marL="0" rtl="0" algn="l">
              <a:spcBef>
                <a:spcPts val="0"/>
              </a:spcBef>
              <a:spcAft>
                <a:spcPts val="0"/>
              </a:spcAft>
              <a:buNone/>
            </a:pPr>
            <a:r>
              <a:t/>
            </a:r>
            <a:endParaRPr sz="2800">
              <a:solidFill>
                <a:srgbClr val="FF0000"/>
              </a:solidFill>
              <a:latin typeface="Calibri"/>
              <a:ea typeface="Calibri"/>
              <a:cs typeface="Calibri"/>
              <a:sym typeface="Calibri"/>
            </a:endParaRPr>
          </a:p>
        </p:txBody>
      </p:sp>
      <p:sp>
        <p:nvSpPr>
          <p:cNvPr id="199" name="Google Shape;199;p17"/>
          <p:cNvSpPr txBox="1"/>
          <p:nvPr/>
        </p:nvSpPr>
        <p:spPr>
          <a:xfrm>
            <a:off x="6457950" y="3555450"/>
            <a:ext cx="4165800" cy="28257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1000"/>
              </a:spcBef>
              <a:spcAft>
                <a:spcPts val="0"/>
              </a:spcAft>
              <a:buClr>
                <a:srgbClr val="FF0000"/>
              </a:buClr>
              <a:buSzPts val="4400"/>
              <a:buFont typeface="Arial"/>
              <a:buNone/>
            </a:pPr>
            <a:r>
              <a:rPr b="1" lang="en-US" sz="4400">
                <a:solidFill>
                  <a:srgbClr val="FF0000"/>
                </a:solidFill>
                <a:latin typeface="Calibri"/>
                <a:ea typeface="Calibri"/>
                <a:cs typeface="Calibri"/>
                <a:sym typeface="Calibri"/>
              </a:rPr>
              <a:t>70%</a:t>
            </a:r>
            <a:endParaRPr sz="2800">
              <a:solidFill>
                <a:srgbClr val="FF0000"/>
              </a:solidFill>
              <a:latin typeface="Calibri"/>
              <a:ea typeface="Calibri"/>
              <a:cs typeface="Calibri"/>
              <a:sym typeface="Calibri"/>
            </a:endParaRPr>
          </a:p>
          <a:p>
            <a:pPr indent="0" lvl="0" marL="0" rtl="0" algn="ctr">
              <a:lnSpc>
                <a:spcPct val="90000"/>
              </a:lnSpc>
              <a:spcBef>
                <a:spcPts val="1000"/>
              </a:spcBef>
              <a:spcAft>
                <a:spcPts val="0"/>
              </a:spcAft>
              <a:buClr>
                <a:schemeClr val="dk1"/>
              </a:buClr>
              <a:buSzPts val="2400"/>
              <a:buFont typeface="Arial"/>
              <a:buNone/>
            </a:pPr>
            <a:r>
              <a:rPr lang="en-US" sz="2400">
                <a:solidFill>
                  <a:srgbClr val="FF0000"/>
                </a:solidFill>
                <a:latin typeface="Calibri"/>
                <a:ea typeface="Calibri"/>
                <a:cs typeface="Calibri"/>
                <a:sym typeface="Calibri"/>
              </a:rPr>
              <a:t>73% of teens attributed their drug use to coping with stress </a:t>
            </a:r>
            <a:endParaRPr>
              <a:solidFill>
                <a:srgbClr val="FF0000"/>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98"/>
                                        </p:tgtEl>
                                        <p:attrNameLst>
                                          <p:attrName>style.visibility</p:attrName>
                                        </p:attrNameLst>
                                      </p:cBhvr>
                                      <p:to>
                                        <p:strVal val="visible"/>
                                      </p:to>
                                    </p:set>
                                    <p:anim calcmode="lin" valueType="num">
                                      <p:cBhvr additive="base">
                                        <p:cTn dur="1000"/>
                                        <p:tgtEl>
                                          <p:spTgt spid="19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99"/>
                                        </p:tgtEl>
                                        <p:attrNameLst>
                                          <p:attrName>style.visibility</p:attrName>
                                        </p:attrNameLst>
                                      </p:cBhvr>
                                      <p:to>
                                        <p:strVal val="visible"/>
                                      </p:to>
                                    </p:set>
                                    <p:anim calcmode="lin" valueType="num">
                                      <p:cBhvr additive="base">
                                        <p:cTn dur="1000"/>
                                        <p:tgtEl>
                                          <p:spTgt spid="19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4" name="Shape 204"/>
        <p:cNvGrpSpPr/>
        <p:nvPr/>
      </p:nvGrpSpPr>
      <p:grpSpPr>
        <a:xfrm>
          <a:off x="0" y="0"/>
          <a:ext cx="0" cy="0"/>
          <a:chOff x="0" y="0"/>
          <a:chExt cx="0" cy="0"/>
        </a:xfrm>
      </p:grpSpPr>
      <p:sp>
        <p:nvSpPr>
          <p:cNvPr id="205" name="Google Shape;205;p18"/>
          <p:cNvSpPr txBox="1"/>
          <p:nvPr>
            <p:ph type="title"/>
          </p:nvPr>
        </p:nvSpPr>
        <p:spPr>
          <a:xfrm>
            <a:off x="0" y="358200"/>
            <a:ext cx="10347900" cy="118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b="1" lang="en-US"/>
              <a:t>Why Do Kids Use Drugs?</a:t>
            </a:r>
            <a:endParaRPr/>
          </a:p>
        </p:txBody>
      </p:sp>
      <p:sp>
        <p:nvSpPr>
          <p:cNvPr id="206" name="Google Shape;206;p18"/>
          <p:cNvSpPr txBox="1"/>
          <p:nvPr>
            <p:ph idx="1" type="body"/>
          </p:nvPr>
        </p:nvSpPr>
        <p:spPr>
          <a:xfrm>
            <a:off x="891400" y="1540675"/>
            <a:ext cx="5463300" cy="57021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400"/>
              <a:buFont typeface="Calibri"/>
              <a:buChar char="•"/>
            </a:pPr>
            <a:r>
              <a:rPr lang="en-US" sz="2400"/>
              <a:t>Bullying</a:t>
            </a:r>
            <a:endParaRPr/>
          </a:p>
          <a:p>
            <a:pPr indent="-228600" lvl="0" marL="228600" rtl="0" algn="l">
              <a:lnSpc>
                <a:spcPct val="90000"/>
              </a:lnSpc>
              <a:spcBef>
                <a:spcPts val="1000"/>
              </a:spcBef>
              <a:spcAft>
                <a:spcPts val="0"/>
              </a:spcAft>
              <a:buClr>
                <a:schemeClr val="dk1"/>
              </a:buClr>
              <a:buSzPts val="2400"/>
              <a:buFont typeface="Calibri"/>
              <a:buChar char="•"/>
            </a:pPr>
            <a:r>
              <a:rPr lang="en-US" sz="2400"/>
              <a:t>Peer Pressure or Trying to look cool</a:t>
            </a:r>
            <a:endParaRPr/>
          </a:p>
          <a:p>
            <a:pPr indent="-228600" lvl="0" marL="228600" rtl="0" algn="l">
              <a:lnSpc>
                <a:spcPct val="90000"/>
              </a:lnSpc>
              <a:spcBef>
                <a:spcPts val="1000"/>
              </a:spcBef>
              <a:spcAft>
                <a:spcPts val="0"/>
              </a:spcAft>
              <a:buClr>
                <a:schemeClr val="dk1"/>
              </a:buClr>
              <a:buSzPts val="2400"/>
              <a:buFont typeface="Calibri"/>
              <a:buChar char="•"/>
            </a:pPr>
            <a:r>
              <a:rPr lang="en-US" sz="2400"/>
              <a:t>Family Dynamic </a:t>
            </a:r>
            <a:endParaRPr/>
          </a:p>
          <a:p>
            <a:pPr indent="-228600" lvl="0" marL="228600" rtl="0" algn="l">
              <a:lnSpc>
                <a:spcPct val="90000"/>
              </a:lnSpc>
              <a:spcBef>
                <a:spcPts val="1000"/>
              </a:spcBef>
              <a:spcAft>
                <a:spcPts val="0"/>
              </a:spcAft>
              <a:buClr>
                <a:schemeClr val="dk1"/>
              </a:buClr>
              <a:buSzPts val="2400"/>
              <a:buFont typeface="Calibri"/>
              <a:buChar char="•"/>
            </a:pPr>
            <a:r>
              <a:rPr lang="en-US" sz="2400"/>
              <a:t>Social Media or Pop Culture Influence </a:t>
            </a:r>
            <a:endParaRPr/>
          </a:p>
          <a:p>
            <a:pPr indent="-228600" lvl="0" marL="228600" rtl="0" algn="l">
              <a:lnSpc>
                <a:spcPct val="90000"/>
              </a:lnSpc>
              <a:spcBef>
                <a:spcPts val="1000"/>
              </a:spcBef>
              <a:spcAft>
                <a:spcPts val="0"/>
              </a:spcAft>
              <a:buClr>
                <a:schemeClr val="dk1"/>
              </a:buClr>
              <a:buSzPts val="2400"/>
              <a:buFont typeface="Calibri"/>
              <a:buChar char="•"/>
            </a:pPr>
            <a:r>
              <a:rPr lang="en-US" sz="2400"/>
              <a:t>School culture </a:t>
            </a:r>
            <a:endParaRPr/>
          </a:p>
          <a:p>
            <a:pPr indent="-228600" lvl="0" marL="228600" rtl="0" algn="l">
              <a:lnSpc>
                <a:spcPct val="90000"/>
              </a:lnSpc>
              <a:spcBef>
                <a:spcPts val="1000"/>
              </a:spcBef>
              <a:spcAft>
                <a:spcPts val="0"/>
              </a:spcAft>
              <a:buClr>
                <a:schemeClr val="dk1"/>
              </a:buClr>
              <a:buSzPts val="2400"/>
              <a:buFont typeface="Calibri"/>
              <a:buChar char="•"/>
            </a:pPr>
            <a:r>
              <a:rPr lang="en-US" sz="2400"/>
              <a:t>Availability</a:t>
            </a:r>
            <a:endParaRPr/>
          </a:p>
          <a:p>
            <a:pPr indent="-228600" lvl="0" marL="228600" rtl="0" algn="l">
              <a:lnSpc>
                <a:spcPct val="90000"/>
              </a:lnSpc>
              <a:spcBef>
                <a:spcPts val="1000"/>
              </a:spcBef>
              <a:spcAft>
                <a:spcPts val="0"/>
              </a:spcAft>
              <a:buClr>
                <a:schemeClr val="dk1"/>
              </a:buClr>
              <a:buSzPts val="2400"/>
              <a:buFont typeface="Calibri"/>
              <a:buChar char="•"/>
            </a:pPr>
            <a:r>
              <a:rPr lang="en-US" sz="2400"/>
              <a:t>Boredom</a:t>
            </a:r>
            <a:endParaRPr/>
          </a:p>
          <a:p>
            <a:pPr indent="-228600" lvl="0" marL="228600" rtl="0" algn="l">
              <a:lnSpc>
                <a:spcPct val="90000"/>
              </a:lnSpc>
              <a:spcBef>
                <a:spcPts val="1000"/>
              </a:spcBef>
              <a:spcAft>
                <a:spcPts val="0"/>
              </a:spcAft>
              <a:buClr>
                <a:schemeClr val="dk1"/>
              </a:buClr>
              <a:buSzPts val="2400"/>
              <a:buFont typeface="Calibri"/>
              <a:buChar char="•"/>
            </a:pPr>
            <a:r>
              <a:rPr lang="en-US" sz="2400"/>
              <a:t>Curiosity</a:t>
            </a:r>
            <a:endParaRPr/>
          </a:p>
          <a:p>
            <a:pPr indent="-228600" lvl="0" marL="228600" rtl="0" algn="l">
              <a:lnSpc>
                <a:spcPct val="90000"/>
              </a:lnSpc>
              <a:spcBef>
                <a:spcPts val="1000"/>
              </a:spcBef>
              <a:spcAft>
                <a:spcPts val="0"/>
              </a:spcAft>
              <a:buClr>
                <a:schemeClr val="dk1"/>
              </a:buClr>
              <a:buSzPts val="2400"/>
              <a:buFont typeface="Calibri"/>
              <a:buChar char="•"/>
            </a:pPr>
            <a:r>
              <a:rPr lang="en-US" sz="2400"/>
              <a:t>Environmental Factors</a:t>
            </a:r>
            <a:endParaRPr sz="2400"/>
          </a:p>
          <a:p>
            <a:pPr indent="-228600" lvl="0" marL="228600" rtl="0" algn="l">
              <a:lnSpc>
                <a:spcPct val="90000"/>
              </a:lnSpc>
              <a:spcBef>
                <a:spcPts val="1000"/>
              </a:spcBef>
              <a:spcAft>
                <a:spcPts val="0"/>
              </a:spcAft>
              <a:buSzPts val="2400"/>
              <a:buChar char="•"/>
            </a:pPr>
            <a:r>
              <a:rPr b="1" lang="en-US" sz="2400" u="sng"/>
              <a:t>Feel Better </a:t>
            </a:r>
            <a:endParaRPr b="1" sz="2400" u="sng"/>
          </a:p>
          <a:p>
            <a:pPr indent="0" lvl="0" marL="228600" rtl="0" algn="l">
              <a:lnSpc>
                <a:spcPct val="90000"/>
              </a:lnSpc>
              <a:spcBef>
                <a:spcPts val="1000"/>
              </a:spcBef>
              <a:spcAft>
                <a:spcPts val="0"/>
              </a:spcAft>
              <a:buNone/>
            </a:pPr>
            <a:r>
              <a:t/>
            </a:r>
            <a:endParaRPr sz="2400"/>
          </a:p>
          <a:p>
            <a:pPr indent="0" lvl="6" marL="2743200" rtl="0" algn="l">
              <a:lnSpc>
                <a:spcPct val="90000"/>
              </a:lnSpc>
              <a:spcBef>
                <a:spcPts val="500"/>
              </a:spcBef>
              <a:spcAft>
                <a:spcPts val="0"/>
              </a:spcAft>
              <a:buClr>
                <a:schemeClr val="dk1"/>
              </a:buClr>
              <a:buSzPts val="1800"/>
              <a:buNone/>
            </a:pPr>
            <a:r>
              <a:t/>
            </a:r>
            <a:endParaRPr/>
          </a:p>
          <a:p>
            <a:pPr indent="0" lvl="6" marL="2743200" rtl="0" algn="l">
              <a:lnSpc>
                <a:spcPct val="90000"/>
              </a:lnSpc>
              <a:spcBef>
                <a:spcPts val="500"/>
              </a:spcBef>
              <a:spcAft>
                <a:spcPts val="0"/>
              </a:spcAft>
              <a:buClr>
                <a:schemeClr val="dk1"/>
              </a:buClr>
              <a:buSzPts val="1800"/>
              <a:buNone/>
            </a:pPr>
            <a:r>
              <a:t/>
            </a:r>
            <a:endParaRPr/>
          </a:p>
          <a:p>
            <a:pPr indent="0" lvl="6" marL="2743200" rtl="0" algn="l">
              <a:lnSpc>
                <a:spcPct val="90000"/>
              </a:lnSpc>
              <a:spcBef>
                <a:spcPts val="500"/>
              </a:spcBef>
              <a:spcAft>
                <a:spcPts val="0"/>
              </a:spcAft>
              <a:buClr>
                <a:schemeClr val="dk1"/>
              </a:buClr>
              <a:buSzPts val="1800"/>
              <a:buNone/>
            </a:pPr>
            <a:r>
              <a:t/>
            </a:r>
            <a:endParaRPr/>
          </a:p>
        </p:txBody>
      </p:sp>
      <p:pic>
        <p:nvPicPr>
          <p:cNvPr id="207" name="Google Shape;207;p18"/>
          <p:cNvPicPr preferRelativeResize="0"/>
          <p:nvPr/>
        </p:nvPicPr>
        <p:blipFill rotWithShape="1">
          <a:blip r:embed="rId4">
            <a:alphaModFix/>
          </a:blip>
          <a:srcRect b="0" l="0" r="0" t="0"/>
          <a:stretch/>
        </p:blipFill>
        <p:spPr>
          <a:xfrm>
            <a:off x="1227923" y="6140485"/>
            <a:ext cx="1291073" cy="656161"/>
          </a:xfrm>
          <a:prstGeom prst="rect">
            <a:avLst/>
          </a:prstGeom>
          <a:noFill/>
          <a:ln>
            <a:noFill/>
          </a:ln>
        </p:spPr>
      </p:pic>
      <p:sp>
        <p:nvSpPr>
          <p:cNvPr id="208" name="Google Shape;208;p18"/>
          <p:cNvSpPr txBox="1"/>
          <p:nvPr/>
        </p:nvSpPr>
        <p:spPr>
          <a:xfrm>
            <a:off x="891400" y="5284350"/>
            <a:ext cx="10974300" cy="1512300"/>
          </a:xfrm>
          <a:prstGeom prst="rect">
            <a:avLst/>
          </a:prstGeom>
          <a:noFill/>
          <a:ln>
            <a:noFill/>
          </a:ln>
        </p:spPr>
        <p:txBody>
          <a:bodyPr anchorCtr="0" anchor="t" bIns="91425" lIns="91425" spcFirstLastPara="1" rIns="91425" wrap="square" tIns="91425">
            <a:noAutofit/>
          </a:bodyPr>
          <a:lstStyle/>
          <a:p>
            <a:pPr indent="-260350" lvl="6" marL="2971800" rtl="0" algn="ctr">
              <a:lnSpc>
                <a:spcPct val="90000"/>
              </a:lnSpc>
              <a:spcBef>
                <a:spcPts val="50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National Center on Addiction &amp; Substance Abuse - Columbia University. Understanding the Influence. Not MY kid. Retrieved June 24, 2024, from https://notmykid.org/wp-content/uploads/2022/03/Substance-Use-Parent-1.25.22.pdf</a:t>
            </a:r>
            <a:endParaRPr sz="2300">
              <a:solidFill>
                <a:schemeClr val="dk1"/>
              </a:solidFill>
              <a:latin typeface="Calibri"/>
              <a:ea typeface="Calibri"/>
              <a:cs typeface="Calibri"/>
              <a:sym typeface="Calibri"/>
            </a:endParaRPr>
          </a:p>
          <a:p>
            <a:pPr indent="0" lvl="6" marL="2743200" rtl="0" algn="l">
              <a:lnSpc>
                <a:spcPct val="90000"/>
              </a:lnSpc>
              <a:spcBef>
                <a:spcPts val="500"/>
              </a:spcBef>
              <a:spcAft>
                <a:spcPts val="0"/>
              </a:spcAft>
              <a:buClr>
                <a:schemeClr val="dk1"/>
              </a:buClr>
              <a:buSzPts val="1800"/>
              <a:buFont typeface="Arial"/>
              <a:buNone/>
            </a:pPr>
            <a:r>
              <a:t/>
            </a:r>
            <a:endParaRPr sz="2300">
              <a:solidFill>
                <a:schemeClr val="dk1"/>
              </a:solidFill>
              <a:latin typeface="Calibri"/>
              <a:ea typeface="Calibri"/>
              <a:cs typeface="Calibri"/>
              <a:sym typeface="Calibri"/>
            </a:endParaRPr>
          </a:p>
          <a:p>
            <a:pPr indent="0" lvl="0" marL="0" rtl="0" algn="l">
              <a:spcBef>
                <a:spcPts val="0"/>
              </a:spcBef>
              <a:spcAft>
                <a:spcPts val="0"/>
              </a:spcAft>
              <a:buNone/>
            </a:pPr>
            <a:r>
              <a:t/>
            </a:r>
            <a:endParaRPr sz="3300">
              <a:solidFill>
                <a:schemeClr val="dk1"/>
              </a:solidFill>
              <a:latin typeface="Calibri"/>
              <a:ea typeface="Calibri"/>
              <a:cs typeface="Calibri"/>
              <a:sym typeface="Calibri"/>
            </a:endParaRPr>
          </a:p>
        </p:txBody>
      </p:sp>
      <p:pic>
        <p:nvPicPr>
          <p:cNvPr id="209" name="Google Shape;209;p18"/>
          <p:cNvPicPr preferRelativeResize="0"/>
          <p:nvPr/>
        </p:nvPicPr>
        <p:blipFill>
          <a:blip r:embed="rId5">
            <a:alphaModFix/>
          </a:blip>
          <a:stretch>
            <a:fillRect/>
          </a:stretch>
        </p:blipFill>
        <p:spPr>
          <a:xfrm>
            <a:off x="6354700" y="1480925"/>
            <a:ext cx="5158126" cy="34387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4" name="Shape 214"/>
        <p:cNvGrpSpPr/>
        <p:nvPr/>
      </p:nvGrpSpPr>
      <p:grpSpPr>
        <a:xfrm>
          <a:off x="0" y="0"/>
          <a:ext cx="0" cy="0"/>
          <a:chOff x="0" y="0"/>
          <a:chExt cx="0" cy="0"/>
        </a:xfrm>
      </p:grpSpPr>
      <p:sp>
        <p:nvSpPr>
          <p:cNvPr id="215" name="Google Shape;215;p19"/>
          <p:cNvSpPr txBox="1"/>
          <p:nvPr>
            <p:ph type="title"/>
          </p:nvPr>
        </p:nvSpPr>
        <p:spPr>
          <a:xfrm>
            <a:off x="838200" y="-241306"/>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venir"/>
              <a:buNone/>
            </a:pPr>
            <a:r>
              <a:rPr b="1" lang="en-US" sz="4200"/>
              <a:t>College &amp; Misusing Rx Drugs </a:t>
            </a:r>
            <a:endParaRPr sz="4200"/>
          </a:p>
        </p:txBody>
      </p:sp>
      <p:sp>
        <p:nvSpPr>
          <p:cNvPr id="216" name="Google Shape;216;p19"/>
          <p:cNvSpPr txBox="1"/>
          <p:nvPr>
            <p:ph idx="1" type="body"/>
          </p:nvPr>
        </p:nvSpPr>
        <p:spPr>
          <a:xfrm>
            <a:off x="2410351" y="795929"/>
            <a:ext cx="7371300" cy="11541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lang="en-US" sz="2300"/>
              <a:t>By the time children reach college, sharing and misusing prescription drugs for non-medical purposes has become normalized. However, opioids aren’t the only problem.   </a:t>
            </a:r>
            <a:endParaRPr sz="2550"/>
          </a:p>
          <a:p>
            <a:pPr indent="-76200" lvl="0" marL="228600" rtl="0" algn="l">
              <a:lnSpc>
                <a:spcPct val="80000"/>
              </a:lnSpc>
              <a:spcBef>
                <a:spcPts val="1000"/>
              </a:spcBef>
              <a:spcAft>
                <a:spcPts val="0"/>
              </a:spcAft>
              <a:buClr>
                <a:schemeClr val="dk1"/>
              </a:buClr>
              <a:buSzPts val="1500"/>
              <a:buNone/>
            </a:pPr>
            <a:r>
              <a:t/>
            </a:r>
            <a:endParaRPr sz="2300"/>
          </a:p>
          <a:p>
            <a:pPr indent="0" lvl="0" marL="228600" rtl="0" algn="l">
              <a:lnSpc>
                <a:spcPct val="80000"/>
              </a:lnSpc>
              <a:spcBef>
                <a:spcPts val="1000"/>
              </a:spcBef>
              <a:spcAft>
                <a:spcPts val="0"/>
              </a:spcAft>
              <a:buSzPts val="688"/>
              <a:buNone/>
            </a:pPr>
            <a:r>
              <a:t/>
            </a:r>
            <a:endParaRPr sz="2550"/>
          </a:p>
        </p:txBody>
      </p:sp>
      <p:pic>
        <p:nvPicPr>
          <p:cNvPr id="217" name="Google Shape;217;p19"/>
          <p:cNvPicPr preferRelativeResize="0"/>
          <p:nvPr/>
        </p:nvPicPr>
        <p:blipFill rotWithShape="1">
          <a:blip r:embed="rId4">
            <a:alphaModFix/>
          </a:blip>
          <a:srcRect b="0" l="0" r="0" t="0"/>
          <a:stretch/>
        </p:blipFill>
        <p:spPr>
          <a:xfrm>
            <a:off x="9652000" y="697624"/>
            <a:ext cx="1996321" cy="2295750"/>
          </a:xfrm>
          <a:prstGeom prst="rect">
            <a:avLst/>
          </a:prstGeom>
          <a:noFill/>
          <a:ln>
            <a:noFill/>
          </a:ln>
        </p:spPr>
      </p:pic>
      <p:pic>
        <p:nvPicPr>
          <p:cNvPr id="218" name="Google Shape;218;p19" title="Screenshot 2025-11-13 at 3.11.58 PM.png"/>
          <p:cNvPicPr preferRelativeResize="0"/>
          <p:nvPr/>
        </p:nvPicPr>
        <p:blipFill rotWithShape="1">
          <a:blip r:embed="rId5">
            <a:alphaModFix/>
          </a:blip>
          <a:srcRect b="0" l="15281" r="4545" t="0"/>
          <a:stretch/>
        </p:blipFill>
        <p:spPr>
          <a:xfrm>
            <a:off x="83700" y="2241250"/>
            <a:ext cx="5382150" cy="2614300"/>
          </a:xfrm>
          <a:prstGeom prst="rect">
            <a:avLst/>
          </a:prstGeom>
          <a:noFill/>
          <a:ln>
            <a:noFill/>
          </a:ln>
        </p:spPr>
      </p:pic>
      <p:pic>
        <p:nvPicPr>
          <p:cNvPr id="219" name="Google Shape;219;p19" title="Screenshot 2025-11-13 at 3.12.13 PM.png"/>
          <p:cNvPicPr preferRelativeResize="0"/>
          <p:nvPr/>
        </p:nvPicPr>
        <p:blipFill>
          <a:blip r:embed="rId6">
            <a:alphaModFix/>
          </a:blip>
          <a:stretch>
            <a:fillRect/>
          </a:stretch>
        </p:blipFill>
        <p:spPr>
          <a:xfrm>
            <a:off x="5598475" y="3516725"/>
            <a:ext cx="5611798" cy="2295751"/>
          </a:xfrm>
          <a:prstGeom prst="rect">
            <a:avLst/>
          </a:prstGeom>
          <a:noFill/>
          <a:ln>
            <a:noFill/>
          </a:ln>
        </p:spPr>
      </p:pic>
      <p:sp>
        <p:nvSpPr>
          <p:cNvPr id="220" name="Google Shape;220;p19"/>
          <p:cNvSpPr txBox="1"/>
          <p:nvPr/>
        </p:nvSpPr>
        <p:spPr>
          <a:xfrm>
            <a:off x="5333175" y="6009775"/>
            <a:ext cx="5320200" cy="42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Baker, Emily A. &amp; Miracle, Tessa L. (2022). College Prescription Drug Study Key Findings Report. College of Pharmacy, The Ohio State University: Columbus, Ohio</a:t>
            </a:r>
            <a:endParaRPr sz="1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6">
                                            <p:txEl>
                                              <p:pRg end="0" st="0"/>
                                            </p:txEl>
                                          </p:spTgt>
                                        </p:tgtEl>
                                        <p:attrNameLst>
                                          <p:attrName>style.visibility</p:attrName>
                                        </p:attrNameLst>
                                      </p:cBhvr>
                                      <p:to>
                                        <p:strVal val="visible"/>
                                      </p:to>
                                    </p:set>
                                    <p:anim calcmode="lin" valueType="num">
                                      <p:cBhvr additive="base">
                                        <p:cTn dur="500"/>
                                        <p:tgtEl>
                                          <p:spTgt spid="216">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6">
                                            <p:txEl>
                                              <p:pRg end="1" st="1"/>
                                            </p:txEl>
                                          </p:spTgt>
                                        </p:tgtEl>
                                        <p:attrNameLst>
                                          <p:attrName>style.visibility</p:attrName>
                                        </p:attrNameLst>
                                      </p:cBhvr>
                                      <p:to>
                                        <p:strVal val="visible"/>
                                      </p:to>
                                    </p:set>
                                    <p:anim calcmode="lin" valueType="num">
                                      <p:cBhvr additive="base">
                                        <p:cTn dur="500"/>
                                        <p:tgtEl>
                                          <p:spTgt spid="216">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6">
                                            <p:txEl>
                                              <p:pRg end="2" st="2"/>
                                            </p:txEl>
                                          </p:spTgt>
                                        </p:tgtEl>
                                        <p:attrNameLst>
                                          <p:attrName>style.visibility</p:attrName>
                                        </p:attrNameLst>
                                      </p:cBhvr>
                                      <p:to>
                                        <p:strVal val="visible"/>
                                      </p:to>
                                    </p:set>
                                    <p:anim calcmode="lin" valueType="num">
                                      <p:cBhvr additive="base">
                                        <p:cTn dur="500"/>
                                        <p:tgtEl>
                                          <p:spTgt spid="216">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5" name="Shape 225"/>
        <p:cNvGrpSpPr/>
        <p:nvPr/>
      </p:nvGrpSpPr>
      <p:grpSpPr>
        <a:xfrm>
          <a:off x="0" y="0"/>
          <a:ext cx="0" cy="0"/>
          <a:chOff x="0" y="0"/>
          <a:chExt cx="0" cy="0"/>
        </a:xfrm>
      </p:grpSpPr>
      <p:sp>
        <p:nvSpPr>
          <p:cNvPr id="226" name="Google Shape;226;p8"/>
          <p:cNvSpPr txBox="1"/>
          <p:nvPr/>
        </p:nvSpPr>
        <p:spPr>
          <a:xfrm>
            <a:off x="-53074" y="-12"/>
            <a:ext cx="12192000" cy="492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600">
                <a:solidFill>
                  <a:schemeClr val="dk1"/>
                </a:solidFill>
                <a:latin typeface="Calibri"/>
                <a:ea typeface="Calibri"/>
                <a:cs typeface="Calibri"/>
                <a:sym typeface="Calibri"/>
              </a:rPr>
              <a:t>Number of Pills Containing Fentanyl Seized by Law Enforcement in the US, 2017-2023</a:t>
            </a:r>
            <a:endParaRPr sz="1200">
              <a:latin typeface="Calibri"/>
              <a:ea typeface="Calibri"/>
              <a:cs typeface="Calibri"/>
              <a:sym typeface="Calibri"/>
            </a:endParaRPr>
          </a:p>
        </p:txBody>
      </p:sp>
      <p:pic>
        <p:nvPicPr>
          <p:cNvPr id="227" name="Google Shape;227;p8"/>
          <p:cNvPicPr preferRelativeResize="0"/>
          <p:nvPr/>
        </p:nvPicPr>
        <p:blipFill rotWithShape="1">
          <a:blip r:embed="rId3">
            <a:alphaModFix/>
          </a:blip>
          <a:srcRect b="0" l="0" r="0" t="0"/>
          <a:stretch/>
        </p:blipFill>
        <p:spPr>
          <a:xfrm>
            <a:off x="282713" y="6208413"/>
            <a:ext cx="1029497" cy="523220"/>
          </a:xfrm>
          <a:prstGeom prst="rect">
            <a:avLst/>
          </a:prstGeom>
          <a:noFill/>
          <a:ln>
            <a:noFill/>
          </a:ln>
        </p:spPr>
      </p:pic>
      <p:pic>
        <p:nvPicPr>
          <p:cNvPr descr="A graph of the number of pills containing fentanylized by law enforcement&#10;&#10;Description automatically generated" id="228" name="Google Shape;228;p8"/>
          <p:cNvPicPr preferRelativeResize="0"/>
          <p:nvPr/>
        </p:nvPicPr>
        <p:blipFill rotWithShape="1">
          <a:blip r:embed="rId4">
            <a:alphaModFix/>
          </a:blip>
          <a:srcRect b="0" l="0" r="0" t="11176"/>
          <a:stretch/>
        </p:blipFill>
        <p:spPr>
          <a:xfrm>
            <a:off x="1664963" y="562625"/>
            <a:ext cx="8862075" cy="61689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3" name="Shape 233"/>
        <p:cNvGrpSpPr/>
        <p:nvPr/>
      </p:nvGrpSpPr>
      <p:grpSpPr>
        <a:xfrm>
          <a:off x="0" y="0"/>
          <a:ext cx="0" cy="0"/>
          <a:chOff x="0" y="0"/>
          <a:chExt cx="0" cy="0"/>
        </a:xfrm>
      </p:grpSpPr>
      <p:sp>
        <p:nvSpPr>
          <p:cNvPr id="234" name="Google Shape;234;g39b6299f8f7_2_8"/>
          <p:cNvSpPr txBox="1"/>
          <p:nvPr>
            <p:ph type="title"/>
          </p:nvPr>
        </p:nvSpPr>
        <p:spPr>
          <a:xfrm>
            <a:off x="838200" y="-228031"/>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venir"/>
              <a:buNone/>
            </a:pPr>
            <a:r>
              <a:rPr b="1" lang="en-US"/>
              <a:t>A Lethal Dose </a:t>
            </a:r>
            <a:endParaRPr/>
          </a:p>
        </p:txBody>
      </p:sp>
      <p:pic>
        <p:nvPicPr>
          <p:cNvPr id="235" name="Google Shape;235;g39b6299f8f7_2_8"/>
          <p:cNvPicPr preferRelativeResize="0"/>
          <p:nvPr/>
        </p:nvPicPr>
        <p:blipFill rotWithShape="1">
          <a:blip r:embed="rId4">
            <a:alphaModFix/>
          </a:blip>
          <a:srcRect b="0" l="0" r="0" t="0"/>
          <a:stretch/>
        </p:blipFill>
        <p:spPr>
          <a:xfrm>
            <a:off x="10506402" y="5640005"/>
            <a:ext cx="1291076" cy="656160"/>
          </a:xfrm>
          <a:prstGeom prst="rect">
            <a:avLst/>
          </a:prstGeom>
          <a:noFill/>
          <a:ln>
            <a:noFill/>
          </a:ln>
        </p:spPr>
      </p:pic>
      <p:pic>
        <p:nvPicPr>
          <p:cNvPr id="236" name="Google Shape;236;g39b6299f8f7_2_8"/>
          <p:cNvPicPr preferRelativeResize="0"/>
          <p:nvPr/>
        </p:nvPicPr>
        <p:blipFill rotWithShape="1">
          <a:blip r:embed="rId5">
            <a:alphaModFix/>
          </a:blip>
          <a:srcRect b="0" l="0" r="41860" t="0"/>
          <a:stretch/>
        </p:blipFill>
        <p:spPr>
          <a:xfrm>
            <a:off x="373975" y="1261050"/>
            <a:ext cx="6463101" cy="5035125"/>
          </a:xfrm>
          <a:prstGeom prst="rect">
            <a:avLst/>
          </a:prstGeom>
          <a:noFill/>
          <a:ln>
            <a:noFill/>
          </a:ln>
        </p:spPr>
      </p:pic>
      <p:sp>
        <p:nvSpPr>
          <p:cNvPr id="237" name="Google Shape;237;g39b6299f8f7_2_8"/>
          <p:cNvSpPr txBox="1"/>
          <p:nvPr/>
        </p:nvSpPr>
        <p:spPr>
          <a:xfrm>
            <a:off x="7750475" y="1261050"/>
            <a:ext cx="3330000" cy="5248800"/>
          </a:xfrm>
          <a:prstGeom prst="rect">
            <a:avLst/>
          </a:prstGeom>
          <a:noFill/>
          <a:ln>
            <a:noFill/>
          </a:ln>
        </p:spPr>
        <p:txBody>
          <a:bodyPr anchorCtr="0" anchor="t" bIns="45700" lIns="91425" spcFirstLastPara="1" rIns="91425" wrap="square" tIns="45700">
            <a:spAutoFit/>
          </a:bodyPr>
          <a:lstStyle/>
          <a:p>
            <a:pPr indent="0" lvl="0" marL="0" rtl="0" algn="ctr">
              <a:lnSpc>
                <a:spcPct val="115000"/>
              </a:lnSpc>
              <a:spcBef>
                <a:spcPts val="1200"/>
              </a:spcBef>
              <a:spcAft>
                <a:spcPts val="0"/>
              </a:spcAft>
              <a:buNone/>
            </a:pPr>
            <a:r>
              <a:rPr b="1" lang="en-US" sz="3000">
                <a:solidFill>
                  <a:srgbClr val="FF0000"/>
                </a:solidFill>
                <a:highlight>
                  <a:srgbClr val="FFFFFF"/>
                </a:highlight>
                <a:latin typeface="Calibri"/>
                <a:ea typeface="Calibri"/>
                <a:cs typeface="Calibri"/>
                <a:sym typeface="Calibri"/>
              </a:rPr>
              <a:t>As of 2024- 42% of pills tested for fentanyl contained at least 2 mg of fentanyl, considered a potentially lethal dose.</a:t>
            </a:r>
            <a:endParaRPr b="1" sz="3000">
              <a:solidFill>
                <a:srgbClr val="FF0000"/>
              </a:solidFill>
              <a:highlight>
                <a:srgbClr val="FFFFFF"/>
              </a:highlight>
              <a:latin typeface="Calibri"/>
              <a:ea typeface="Calibri"/>
              <a:cs typeface="Calibri"/>
              <a:sym typeface="Calibri"/>
            </a:endParaRPr>
          </a:p>
          <a:p>
            <a:pPr indent="0" lvl="0" marL="0" marR="0" rtl="0" algn="ctr">
              <a:spcBef>
                <a:spcPts val="1200"/>
              </a:spcBef>
              <a:spcAft>
                <a:spcPts val="0"/>
              </a:spcAft>
              <a:buNone/>
            </a:pPr>
            <a:r>
              <a:t/>
            </a:r>
            <a:endParaRPr b="1" sz="4900">
              <a:solidFill>
                <a:srgbClr val="FF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2" name="Shape 242"/>
        <p:cNvGrpSpPr/>
        <p:nvPr/>
      </p:nvGrpSpPr>
      <p:grpSpPr>
        <a:xfrm>
          <a:off x="0" y="0"/>
          <a:ext cx="0" cy="0"/>
          <a:chOff x="0" y="0"/>
          <a:chExt cx="0" cy="0"/>
        </a:xfrm>
      </p:grpSpPr>
      <p:sp>
        <p:nvSpPr>
          <p:cNvPr id="243" name="Google Shape;243;p9"/>
          <p:cNvSpPr txBox="1"/>
          <p:nvPr>
            <p:ph idx="1" type="body"/>
          </p:nvPr>
        </p:nvSpPr>
        <p:spPr>
          <a:xfrm>
            <a:off x="225944" y="1246530"/>
            <a:ext cx="6537927" cy="5470153"/>
          </a:xfrm>
          <a:prstGeom prst="rect">
            <a:avLst/>
          </a:prstGeom>
          <a:noFill/>
          <a:ln>
            <a:noFill/>
          </a:ln>
        </p:spPr>
        <p:txBody>
          <a:bodyPr anchorCtr="0" anchor="t" bIns="45700" lIns="91425" spcFirstLastPara="1" rIns="91425" wrap="square" tIns="45700">
            <a:noAutofit/>
          </a:bodyPr>
          <a:lstStyle/>
          <a:p>
            <a:pPr indent="-203200" lvl="0" marL="285750" rtl="0" algn="l">
              <a:lnSpc>
                <a:spcPct val="90000"/>
              </a:lnSpc>
              <a:spcBef>
                <a:spcPts val="0"/>
              </a:spcBef>
              <a:spcAft>
                <a:spcPts val="0"/>
              </a:spcAft>
              <a:buClr>
                <a:schemeClr val="dk1"/>
              </a:buClr>
              <a:buSzPts val="2600"/>
              <a:buFont typeface="Calibri"/>
              <a:buChar char="•"/>
            </a:pPr>
            <a:r>
              <a:rPr lang="en-US" sz="2600"/>
              <a:t>In </a:t>
            </a:r>
            <a:r>
              <a:rPr lang="en-US" sz="2600"/>
              <a:t>2021 7,800 </a:t>
            </a:r>
            <a:r>
              <a:rPr lang="en-US" sz="2600"/>
              <a:t>adolescents aged 15-19 died from drug overdoses in the U.S. (CDC)</a:t>
            </a:r>
            <a:endParaRPr sz="2400"/>
          </a:p>
          <a:p>
            <a:pPr indent="-203200" lvl="1" marL="742950" rtl="0" algn="l">
              <a:lnSpc>
                <a:spcPct val="90000"/>
              </a:lnSpc>
              <a:spcBef>
                <a:spcPts val="1100"/>
              </a:spcBef>
              <a:spcAft>
                <a:spcPts val="0"/>
              </a:spcAft>
              <a:buClr>
                <a:srgbClr val="FF0000"/>
              </a:buClr>
              <a:buSzPts val="2200"/>
              <a:buFont typeface="Calibri"/>
              <a:buChar char="•"/>
            </a:pPr>
            <a:r>
              <a:rPr lang="en-US" sz="2200">
                <a:solidFill>
                  <a:srgbClr val="FF0000"/>
                </a:solidFill>
              </a:rPr>
              <a:t>21.3 Children Per Day </a:t>
            </a:r>
            <a:endParaRPr sz="2000"/>
          </a:p>
          <a:p>
            <a:pPr indent="-203200" lvl="0" marL="285750" rtl="0" algn="l">
              <a:lnSpc>
                <a:spcPct val="90000"/>
              </a:lnSpc>
              <a:spcBef>
                <a:spcPts val="1600"/>
              </a:spcBef>
              <a:spcAft>
                <a:spcPts val="0"/>
              </a:spcAft>
              <a:buClr>
                <a:schemeClr val="dk1"/>
              </a:buClr>
              <a:buSzPts val="2600"/>
              <a:buFont typeface="Calibri"/>
              <a:buChar char="•"/>
            </a:pPr>
            <a:r>
              <a:rPr lang="en-US" sz="2600"/>
              <a:t>60% </a:t>
            </a:r>
            <a:r>
              <a:rPr lang="en-US" sz="2600"/>
              <a:t>of adolescent overdose deaths involved fentanyl poisoning. (CDC)</a:t>
            </a:r>
            <a:endParaRPr sz="2400"/>
          </a:p>
          <a:p>
            <a:pPr indent="-203200" lvl="1" marL="742950" rtl="0" algn="l">
              <a:lnSpc>
                <a:spcPct val="90000"/>
              </a:lnSpc>
              <a:spcBef>
                <a:spcPts val="1100"/>
              </a:spcBef>
              <a:spcAft>
                <a:spcPts val="0"/>
              </a:spcAft>
              <a:buClr>
                <a:srgbClr val="FF0000"/>
              </a:buClr>
              <a:buSzPts val="2200"/>
              <a:buFont typeface="Calibri"/>
              <a:buChar char="•"/>
            </a:pPr>
            <a:r>
              <a:rPr lang="en-US" sz="2200">
                <a:solidFill>
                  <a:srgbClr val="FF0000"/>
                </a:solidFill>
              </a:rPr>
              <a:t>12.8 Daily OD’s poisoned with Fentanyl </a:t>
            </a:r>
            <a:endParaRPr sz="2000"/>
          </a:p>
          <a:p>
            <a:pPr indent="-203200" lvl="0" marL="285750" rtl="0" algn="l">
              <a:lnSpc>
                <a:spcPct val="90000"/>
              </a:lnSpc>
              <a:spcBef>
                <a:spcPts val="1600"/>
              </a:spcBef>
              <a:spcAft>
                <a:spcPts val="0"/>
              </a:spcAft>
              <a:buClr>
                <a:schemeClr val="dk1"/>
              </a:buClr>
              <a:buSzPts val="2600"/>
              <a:buFont typeface="Calibri"/>
              <a:buChar char="•"/>
            </a:pPr>
            <a:r>
              <a:rPr lang="en-US" sz="2600"/>
              <a:t>Overdose death rates among adolescents have </a:t>
            </a:r>
            <a:r>
              <a:rPr lang="en-US" sz="2600">
                <a:solidFill>
                  <a:srgbClr val="FF0000"/>
                </a:solidFill>
              </a:rPr>
              <a:t>TRIPLED</a:t>
            </a:r>
            <a:r>
              <a:rPr lang="en-US" sz="2600"/>
              <a:t> between 2019 &amp; 2021. (FDA) </a:t>
            </a:r>
            <a:endParaRPr sz="2400"/>
          </a:p>
          <a:p>
            <a:pPr indent="-63500" lvl="0" marL="228600" rtl="0" algn="l">
              <a:lnSpc>
                <a:spcPct val="90000"/>
              </a:lnSpc>
              <a:spcBef>
                <a:spcPts val="1600"/>
              </a:spcBef>
              <a:spcAft>
                <a:spcPts val="0"/>
              </a:spcAft>
              <a:buClr>
                <a:schemeClr val="dk1"/>
              </a:buClr>
              <a:buSzPts val="2600"/>
              <a:buNone/>
            </a:pPr>
            <a:r>
              <a:t/>
            </a:r>
            <a:endParaRPr sz="2200"/>
          </a:p>
        </p:txBody>
      </p:sp>
      <p:sp>
        <p:nvSpPr>
          <p:cNvPr id="244" name="Google Shape;244;p9"/>
          <p:cNvSpPr txBox="1"/>
          <p:nvPr/>
        </p:nvSpPr>
        <p:spPr>
          <a:xfrm>
            <a:off x="6235299" y="5639376"/>
            <a:ext cx="3717600" cy="8310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600">
                <a:solidFill>
                  <a:schemeClr val="dk1"/>
                </a:solidFill>
                <a:latin typeface="Avenir"/>
                <a:ea typeface="Avenir"/>
                <a:cs typeface="Avenir"/>
                <a:sym typeface="Avenir"/>
              </a:rPr>
              <a:t>One Pill Can Kill." DEA, U.S. Department of Justice, </a:t>
            </a:r>
            <a:r>
              <a:rPr lang="en-US" sz="1600" u="sng">
                <a:solidFill>
                  <a:schemeClr val="dk1"/>
                </a:solidFill>
                <a:latin typeface="Avenir"/>
                <a:ea typeface="Avenir"/>
                <a:cs typeface="Avenir"/>
                <a:sym typeface="Avenir"/>
                <a:hlinkClick r:id="rId4">
                  <a:extLst>
                    <a:ext uri="{A12FA001-AC4F-418D-AE19-62706E023703}">
                      <ahyp:hlinkClr val="tx"/>
                    </a:ext>
                  </a:extLst>
                </a:hlinkClick>
              </a:rPr>
              <a:t>https://www.dea.gov/onepill</a:t>
            </a:r>
            <a:r>
              <a:rPr lang="en-US" sz="1600">
                <a:solidFill>
                  <a:schemeClr val="dk1"/>
                </a:solidFill>
                <a:latin typeface="Avenir"/>
                <a:ea typeface="Avenir"/>
                <a:cs typeface="Avenir"/>
                <a:sym typeface="Avenir"/>
              </a:rPr>
              <a:t>. </a:t>
            </a:r>
            <a:endParaRPr/>
          </a:p>
        </p:txBody>
      </p:sp>
      <p:sp>
        <p:nvSpPr>
          <p:cNvPr id="245" name="Google Shape;245;p9"/>
          <p:cNvSpPr txBox="1"/>
          <p:nvPr/>
        </p:nvSpPr>
        <p:spPr>
          <a:xfrm>
            <a:off x="1282700" y="86963"/>
            <a:ext cx="9626700" cy="831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800">
                <a:solidFill>
                  <a:schemeClr val="dk1"/>
                </a:solidFill>
                <a:latin typeface="Calibri"/>
                <a:ea typeface="Calibri"/>
                <a:cs typeface="Calibri"/>
                <a:sym typeface="Calibri"/>
              </a:rPr>
              <a:t>One Pill </a:t>
            </a:r>
            <a:r>
              <a:rPr b="1" lang="en-US" sz="4800">
                <a:solidFill>
                  <a:srgbClr val="FF0000"/>
                </a:solidFill>
                <a:latin typeface="Calibri"/>
                <a:ea typeface="Calibri"/>
                <a:cs typeface="Calibri"/>
                <a:sym typeface="Calibri"/>
              </a:rPr>
              <a:t>CAN</a:t>
            </a:r>
            <a:r>
              <a:rPr b="1" lang="en-US" sz="4800">
                <a:solidFill>
                  <a:schemeClr val="dk1"/>
                </a:solidFill>
                <a:latin typeface="Calibri"/>
                <a:ea typeface="Calibri"/>
                <a:cs typeface="Calibri"/>
                <a:sym typeface="Calibri"/>
              </a:rPr>
              <a:t> Kill </a:t>
            </a:r>
            <a:endParaRPr sz="1800">
              <a:latin typeface="Calibri"/>
              <a:ea typeface="Calibri"/>
              <a:cs typeface="Calibri"/>
              <a:sym typeface="Calibri"/>
            </a:endParaRPr>
          </a:p>
        </p:txBody>
      </p:sp>
      <p:pic>
        <p:nvPicPr>
          <p:cNvPr id="246" name="Google Shape;246;p9"/>
          <p:cNvPicPr preferRelativeResize="0"/>
          <p:nvPr/>
        </p:nvPicPr>
        <p:blipFill rotWithShape="1">
          <a:blip r:embed="rId5">
            <a:alphaModFix/>
          </a:blip>
          <a:srcRect b="0" l="0" r="0" t="0"/>
          <a:stretch/>
        </p:blipFill>
        <p:spPr>
          <a:xfrm>
            <a:off x="10220089" y="5854700"/>
            <a:ext cx="1629010" cy="827910"/>
          </a:xfrm>
          <a:prstGeom prst="rect">
            <a:avLst/>
          </a:prstGeom>
          <a:noFill/>
          <a:ln>
            <a:noFill/>
          </a:ln>
        </p:spPr>
      </p:pic>
      <p:pic>
        <p:nvPicPr>
          <p:cNvPr id="247" name="Google Shape;247;p9"/>
          <p:cNvPicPr preferRelativeResize="0"/>
          <p:nvPr/>
        </p:nvPicPr>
        <p:blipFill>
          <a:blip r:embed="rId6">
            <a:alphaModFix/>
          </a:blip>
          <a:stretch>
            <a:fillRect/>
          </a:stretch>
        </p:blipFill>
        <p:spPr>
          <a:xfrm>
            <a:off x="7553625" y="1246525"/>
            <a:ext cx="3919500" cy="3919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3">
                                            <p:txEl>
                                              <p:pRg end="0" st="0"/>
                                            </p:txEl>
                                          </p:spTgt>
                                        </p:tgtEl>
                                        <p:attrNameLst>
                                          <p:attrName>style.visibility</p:attrName>
                                        </p:attrNameLst>
                                      </p:cBhvr>
                                      <p:to>
                                        <p:strVal val="visible"/>
                                      </p:to>
                                    </p:set>
                                    <p:anim calcmode="lin" valueType="num">
                                      <p:cBhvr additive="base">
                                        <p:cTn dur="500"/>
                                        <p:tgtEl>
                                          <p:spTgt spid="243">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3">
                                            <p:txEl>
                                              <p:pRg end="1" st="1"/>
                                            </p:txEl>
                                          </p:spTgt>
                                        </p:tgtEl>
                                        <p:attrNameLst>
                                          <p:attrName>style.visibility</p:attrName>
                                        </p:attrNameLst>
                                      </p:cBhvr>
                                      <p:to>
                                        <p:strVal val="visible"/>
                                      </p:to>
                                    </p:set>
                                    <p:anim calcmode="lin" valueType="num">
                                      <p:cBhvr additive="base">
                                        <p:cTn dur="500"/>
                                        <p:tgtEl>
                                          <p:spTgt spid="243">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3">
                                            <p:txEl>
                                              <p:pRg end="2" st="2"/>
                                            </p:txEl>
                                          </p:spTgt>
                                        </p:tgtEl>
                                        <p:attrNameLst>
                                          <p:attrName>style.visibility</p:attrName>
                                        </p:attrNameLst>
                                      </p:cBhvr>
                                      <p:to>
                                        <p:strVal val="visible"/>
                                      </p:to>
                                    </p:set>
                                    <p:anim calcmode="lin" valueType="num">
                                      <p:cBhvr additive="base">
                                        <p:cTn dur="500"/>
                                        <p:tgtEl>
                                          <p:spTgt spid="243">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3">
                                            <p:txEl>
                                              <p:pRg end="3" st="3"/>
                                            </p:txEl>
                                          </p:spTgt>
                                        </p:tgtEl>
                                        <p:attrNameLst>
                                          <p:attrName>style.visibility</p:attrName>
                                        </p:attrNameLst>
                                      </p:cBhvr>
                                      <p:to>
                                        <p:strVal val="visible"/>
                                      </p:to>
                                    </p:set>
                                    <p:anim calcmode="lin" valueType="num">
                                      <p:cBhvr additive="base">
                                        <p:cTn dur="500"/>
                                        <p:tgtEl>
                                          <p:spTgt spid="243">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3">
                                            <p:txEl>
                                              <p:pRg end="4" st="4"/>
                                            </p:txEl>
                                          </p:spTgt>
                                        </p:tgtEl>
                                        <p:attrNameLst>
                                          <p:attrName>style.visibility</p:attrName>
                                        </p:attrNameLst>
                                      </p:cBhvr>
                                      <p:to>
                                        <p:strVal val="visible"/>
                                      </p:to>
                                    </p:set>
                                    <p:anim calcmode="lin" valueType="num">
                                      <p:cBhvr additive="base">
                                        <p:cTn dur="500"/>
                                        <p:tgtEl>
                                          <p:spTgt spid="243">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3">
                                            <p:txEl>
                                              <p:pRg end="5" st="5"/>
                                            </p:txEl>
                                          </p:spTgt>
                                        </p:tgtEl>
                                        <p:attrNameLst>
                                          <p:attrName>style.visibility</p:attrName>
                                        </p:attrNameLst>
                                      </p:cBhvr>
                                      <p:to>
                                        <p:strVal val="visible"/>
                                      </p:to>
                                    </p:set>
                                    <p:anim calcmode="lin" valueType="num">
                                      <p:cBhvr additive="base">
                                        <p:cTn dur="500"/>
                                        <p:tgtEl>
                                          <p:spTgt spid="243">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2" name="Shape 252"/>
        <p:cNvGrpSpPr/>
        <p:nvPr/>
      </p:nvGrpSpPr>
      <p:grpSpPr>
        <a:xfrm>
          <a:off x="0" y="0"/>
          <a:ext cx="0" cy="0"/>
          <a:chOff x="0" y="0"/>
          <a:chExt cx="0" cy="0"/>
        </a:xfrm>
      </p:grpSpPr>
      <p:pic>
        <p:nvPicPr>
          <p:cNvPr id="253" name="Google Shape;253;p2"/>
          <p:cNvPicPr preferRelativeResize="0"/>
          <p:nvPr/>
        </p:nvPicPr>
        <p:blipFill rotWithShape="1">
          <a:blip r:embed="rId4">
            <a:alphaModFix/>
          </a:blip>
          <a:srcRect b="0" l="0" r="0" t="0"/>
          <a:stretch/>
        </p:blipFill>
        <p:spPr>
          <a:xfrm>
            <a:off x="10220089" y="5854700"/>
            <a:ext cx="1629010" cy="827910"/>
          </a:xfrm>
          <a:prstGeom prst="rect">
            <a:avLst/>
          </a:prstGeom>
          <a:noFill/>
          <a:ln>
            <a:noFill/>
          </a:ln>
        </p:spPr>
      </p:pic>
      <p:pic>
        <p:nvPicPr>
          <p:cNvPr descr="Federal law enforcement officials are cracking down on pill presses, which drug traffickers can purchase online and use to pump out thousands of fentanyl pills an hour. Nicole Sganga takes an inside look at the efforts to seize these machines and prevent their sale.&#10;&#10;&quot;CBS Evening News with Norah O'Donnell&quot; delivers the latest news and original reporting, and goes beyond the headlines with context and depth. Catch the CBS Evening News every weekday night at 6:30 p.m. ET on the CBS Television Network and at 12 a.m. ET on the CBS News app.&#10;&#10;Subscribe to the &quot;CBS Evening News&quot; YouTube channel: https://youtube.com/CBSEveningNews&#10;Watch full episodes of &quot;CBS Evening News&quot;: https://cbsnews.com/evening-news/full-episodes/&#10;Follow &quot;CBS Evening News&quot; on Instagram: https://instagram.com/cbseveningnews/&#10;Like &quot;CBS Evening News&quot; on Facebook: https://facebook.com/CBSEveningNews&#10;Follow &quot;CBS Evening News&quot; on Twitter: https://twitter.com/CBSEveningNews&#10;Download the CBS News app: https://cbsnews.com/newsletters/&#10;Try Paramount+ free: https://paramountplus.com/?ftag=PPM-05-10aeh8h&#10;&#10;For video licensing inquiries, contact: licensing@veritone.com" id="254" name="Google Shape;254;p2" title="DEA cracking down on pill presses">
            <a:hlinkClick r:id="rId5"/>
          </p:cNvPr>
          <p:cNvPicPr preferRelativeResize="0"/>
          <p:nvPr/>
        </p:nvPicPr>
        <p:blipFill>
          <a:blip r:embed="rId6">
            <a:alphaModFix/>
          </a:blip>
          <a:stretch>
            <a:fillRect/>
          </a:stretch>
        </p:blipFill>
        <p:spPr>
          <a:xfrm>
            <a:off x="1993225" y="782463"/>
            <a:ext cx="8205550" cy="4615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9" name="Shape 259"/>
        <p:cNvGrpSpPr/>
        <p:nvPr/>
      </p:nvGrpSpPr>
      <p:grpSpPr>
        <a:xfrm>
          <a:off x="0" y="0"/>
          <a:ext cx="0" cy="0"/>
          <a:chOff x="0" y="0"/>
          <a:chExt cx="0" cy="0"/>
        </a:xfrm>
      </p:grpSpPr>
      <p:pic>
        <p:nvPicPr>
          <p:cNvPr id="260" name="Google Shape;260;p10"/>
          <p:cNvPicPr preferRelativeResize="0"/>
          <p:nvPr/>
        </p:nvPicPr>
        <p:blipFill rotWithShape="1">
          <a:blip r:embed="rId4">
            <a:alphaModFix/>
          </a:blip>
          <a:srcRect b="0" l="0" r="0" t="0"/>
          <a:stretch/>
        </p:blipFill>
        <p:spPr>
          <a:xfrm>
            <a:off x="7754910" y="0"/>
            <a:ext cx="4117342" cy="3759645"/>
          </a:xfrm>
          <a:prstGeom prst="rect">
            <a:avLst/>
          </a:prstGeom>
          <a:noFill/>
          <a:ln>
            <a:noFill/>
          </a:ln>
        </p:spPr>
      </p:pic>
      <p:sp>
        <p:nvSpPr>
          <p:cNvPr id="261" name="Google Shape;261;p10"/>
          <p:cNvSpPr txBox="1"/>
          <p:nvPr>
            <p:ph type="title"/>
          </p:nvPr>
        </p:nvSpPr>
        <p:spPr>
          <a:xfrm>
            <a:off x="411248" y="267856"/>
            <a:ext cx="10515600" cy="947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Avenir"/>
              <a:buNone/>
            </a:pPr>
            <a:r>
              <a:rPr b="1" lang="en-US"/>
              <a:t>“Counterfeit” Pills</a:t>
            </a:r>
            <a:br>
              <a:rPr b="1" lang="en-US"/>
            </a:br>
            <a:r>
              <a:rPr b="1" lang="en-US"/>
              <a:t>REAL or FAKE? </a:t>
            </a:r>
            <a:endParaRPr/>
          </a:p>
        </p:txBody>
      </p:sp>
      <p:sp>
        <p:nvSpPr>
          <p:cNvPr id="262" name="Google Shape;262;p10"/>
          <p:cNvSpPr txBox="1"/>
          <p:nvPr/>
        </p:nvSpPr>
        <p:spPr>
          <a:xfrm>
            <a:off x="771475" y="1498978"/>
            <a:ext cx="6178644" cy="5910349"/>
          </a:xfrm>
          <a:prstGeom prst="rect">
            <a:avLst/>
          </a:prstGeom>
          <a:noFill/>
          <a:ln>
            <a:noFill/>
          </a:ln>
        </p:spPr>
        <p:txBody>
          <a:bodyPr anchorCtr="0" anchor="t" bIns="45700" lIns="91425" spcFirstLastPara="1" rIns="91425" wrap="square" tIns="45700">
            <a:noAutofit/>
          </a:bodyPr>
          <a:lstStyle/>
          <a:p>
            <a:pPr indent="-234950" lvl="0" marL="228600" marR="0" rtl="0" algn="l">
              <a:lnSpc>
                <a:spcPct val="90000"/>
              </a:lnSpc>
              <a:spcBef>
                <a:spcPts val="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Using prescription pills that weren’t purchased by a pharmacist is deadly. </a:t>
            </a:r>
            <a:endParaRPr sz="2500">
              <a:solidFill>
                <a:schemeClr val="dk1"/>
              </a:solidFill>
              <a:latin typeface="Calibri"/>
              <a:ea typeface="Calibri"/>
              <a:cs typeface="Calibri"/>
              <a:sym typeface="Calibri"/>
            </a:endParaRPr>
          </a:p>
          <a:p>
            <a:pPr indent="-234950" lvl="0" marL="228600" marR="0" rtl="0" algn="l">
              <a:lnSpc>
                <a:spcPct val="90000"/>
              </a:lnSpc>
              <a:spcBef>
                <a:spcPts val="100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Criminal drug networks are mass-producing drugs as legitimate prescriptions pills and selling them as legitimate prescription pills. </a:t>
            </a:r>
            <a:endParaRPr sz="2500">
              <a:solidFill>
                <a:schemeClr val="dk1"/>
              </a:solidFill>
              <a:latin typeface="Calibri"/>
              <a:ea typeface="Calibri"/>
              <a:cs typeface="Calibri"/>
              <a:sym typeface="Calibri"/>
            </a:endParaRPr>
          </a:p>
          <a:p>
            <a:pPr indent="-234950" lvl="0" marL="228600" marR="0" rtl="0" algn="l">
              <a:lnSpc>
                <a:spcPct val="90000"/>
              </a:lnSpc>
              <a:spcBef>
                <a:spcPts val="100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“Fake” prescription pills are easily accessible. </a:t>
            </a:r>
            <a:endParaRPr sz="1500">
              <a:latin typeface="Calibri"/>
              <a:ea typeface="Calibri"/>
              <a:cs typeface="Calibri"/>
              <a:sym typeface="Calibri"/>
            </a:endParaRPr>
          </a:p>
          <a:p>
            <a:pPr indent="-234950" lvl="0" marL="228600" marR="0" rtl="0" algn="l">
              <a:lnSpc>
                <a:spcPct val="90000"/>
              </a:lnSpc>
              <a:spcBef>
                <a:spcPts val="1000"/>
              </a:spcBef>
              <a:spcAft>
                <a:spcPts val="0"/>
              </a:spcAft>
              <a:buClr>
                <a:schemeClr val="dk1"/>
              </a:buClr>
              <a:buSzPts val="2500"/>
              <a:buFont typeface="Calibri"/>
              <a:buChar char="•"/>
            </a:pPr>
            <a:r>
              <a:rPr lang="en-US" sz="2500">
                <a:solidFill>
                  <a:schemeClr val="dk1"/>
                </a:solidFill>
                <a:latin typeface="Calibri"/>
                <a:ea typeface="Calibri"/>
                <a:cs typeface="Calibri"/>
                <a:sym typeface="Calibri"/>
              </a:rPr>
              <a:t>Many fake pills are made to look like prescription drugs: Oxycodone – Adderall – Xanax </a:t>
            </a:r>
            <a:endParaRPr sz="1500">
              <a:latin typeface="Calibri"/>
              <a:ea typeface="Calibri"/>
              <a:cs typeface="Calibri"/>
              <a:sym typeface="Calibri"/>
            </a:endParaRPr>
          </a:p>
        </p:txBody>
      </p:sp>
      <p:pic>
        <p:nvPicPr>
          <p:cNvPr id="263" name="Google Shape;263;p10"/>
          <p:cNvPicPr preferRelativeResize="0"/>
          <p:nvPr/>
        </p:nvPicPr>
        <p:blipFill rotWithShape="1">
          <a:blip r:embed="rId5">
            <a:alphaModFix/>
          </a:blip>
          <a:srcRect b="0" l="0" r="0" t="0"/>
          <a:stretch/>
        </p:blipFill>
        <p:spPr>
          <a:xfrm>
            <a:off x="8462696" y="3429000"/>
            <a:ext cx="3729304" cy="3429000"/>
          </a:xfrm>
          <a:prstGeom prst="rect">
            <a:avLst/>
          </a:prstGeom>
          <a:noFill/>
          <a:ln>
            <a:noFill/>
          </a:ln>
        </p:spPr>
      </p:pic>
      <p:pic>
        <p:nvPicPr>
          <p:cNvPr id="264" name="Google Shape;264;p10"/>
          <p:cNvPicPr preferRelativeResize="0"/>
          <p:nvPr/>
        </p:nvPicPr>
        <p:blipFill rotWithShape="1">
          <a:blip r:embed="rId6">
            <a:alphaModFix/>
          </a:blip>
          <a:srcRect b="0" l="0" r="0" t="0"/>
          <a:stretch/>
        </p:blipFill>
        <p:spPr>
          <a:xfrm>
            <a:off x="1143000" y="6148051"/>
            <a:ext cx="1291073" cy="6561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2">
                                            <p:txEl>
                                              <p:pRg end="0" st="0"/>
                                            </p:txEl>
                                          </p:spTgt>
                                        </p:tgtEl>
                                        <p:attrNameLst>
                                          <p:attrName>style.visibility</p:attrName>
                                        </p:attrNameLst>
                                      </p:cBhvr>
                                      <p:to>
                                        <p:strVal val="visible"/>
                                      </p:to>
                                    </p:set>
                                    <p:anim calcmode="lin" valueType="num">
                                      <p:cBhvr additive="base">
                                        <p:cTn dur="500"/>
                                        <p:tgtEl>
                                          <p:spTgt spid="262">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2">
                                            <p:txEl>
                                              <p:pRg end="1" st="1"/>
                                            </p:txEl>
                                          </p:spTgt>
                                        </p:tgtEl>
                                        <p:attrNameLst>
                                          <p:attrName>style.visibility</p:attrName>
                                        </p:attrNameLst>
                                      </p:cBhvr>
                                      <p:to>
                                        <p:strVal val="visible"/>
                                      </p:to>
                                    </p:set>
                                    <p:anim calcmode="lin" valueType="num">
                                      <p:cBhvr additive="base">
                                        <p:cTn dur="500"/>
                                        <p:tgtEl>
                                          <p:spTgt spid="262">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2">
                                            <p:txEl>
                                              <p:pRg end="2" st="2"/>
                                            </p:txEl>
                                          </p:spTgt>
                                        </p:tgtEl>
                                        <p:attrNameLst>
                                          <p:attrName>style.visibility</p:attrName>
                                        </p:attrNameLst>
                                      </p:cBhvr>
                                      <p:to>
                                        <p:strVal val="visible"/>
                                      </p:to>
                                    </p:set>
                                    <p:anim calcmode="lin" valueType="num">
                                      <p:cBhvr additive="base">
                                        <p:cTn dur="500"/>
                                        <p:tgtEl>
                                          <p:spTgt spid="262">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2">
                                            <p:txEl>
                                              <p:pRg end="3" st="3"/>
                                            </p:txEl>
                                          </p:spTgt>
                                        </p:tgtEl>
                                        <p:attrNameLst>
                                          <p:attrName>style.visibility</p:attrName>
                                        </p:attrNameLst>
                                      </p:cBhvr>
                                      <p:to>
                                        <p:strVal val="visible"/>
                                      </p:to>
                                    </p:set>
                                    <p:anim calcmode="lin" valueType="num">
                                      <p:cBhvr additive="base">
                                        <p:cTn dur="500"/>
                                        <p:tgtEl>
                                          <p:spTgt spid="262">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 name="Shape 95"/>
        <p:cNvGrpSpPr/>
        <p:nvPr/>
      </p:nvGrpSpPr>
      <p:grpSpPr>
        <a:xfrm>
          <a:off x="0" y="0"/>
          <a:ext cx="0" cy="0"/>
          <a:chOff x="0" y="0"/>
          <a:chExt cx="0" cy="0"/>
        </a:xfrm>
      </p:grpSpPr>
      <p:pic>
        <p:nvPicPr>
          <p:cNvPr id="96" name="Google Shape;96;p4"/>
          <p:cNvPicPr preferRelativeResize="0"/>
          <p:nvPr/>
        </p:nvPicPr>
        <p:blipFill rotWithShape="1">
          <a:blip r:embed="rId4">
            <a:alphaModFix/>
          </a:blip>
          <a:srcRect b="0" l="0" r="0" t="0"/>
          <a:stretch/>
        </p:blipFill>
        <p:spPr>
          <a:xfrm>
            <a:off x="10220089" y="5854700"/>
            <a:ext cx="1629010" cy="827910"/>
          </a:xfrm>
          <a:prstGeom prst="rect">
            <a:avLst/>
          </a:prstGeom>
          <a:noFill/>
          <a:ln>
            <a:noFill/>
          </a:ln>
        </p:spPr>
      </p:pic>
      <p:sp>
        <p:nvSpPr>
          <p:cNvPr id="97" name="Google Shape;97;p4"/>
          <p:cNvSpPr txBox="1"/>
          <p:nvPr/>
        </p:nvSpPr>
        <p:spPr>
          <a:xfrm>
            <a:off x="723900" y="311363"/>
            <a:ext cx="9626600"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chemeClr val="dk1"/>
                </a:solidFill>
                <a:latin typeface="Avenir"/>
                <a:ea typeface="Avenir"/>
                <a:cs typeface="Avenir"/>
                <a:sym typeface="Avenir"/>
              </a:rPr>
              <a:t>Overview</a:t>
            </a:r>
            <a:endParaRPr/>
          </a:p>
        </p:txBody>
      </p:sp>
      <p:sp>
        <p:nvSpPr>
          <p:cNvPr id="98" name="Google Shape;98;p4"/>
          <p:cNvSpPr txBox="1"/>
          <p:nvPr/>
        </p:nvSpPr>
        <p:spPr>
          <a:xfrm>
            <a:off x="526500" y="1243951"/>
            <a:ext cx="7823100" cy="4032900"/>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Lethality &amp; Risk</a:t>
            </a:r>
            <a:endParaRPr>
              <a:latin typeface="Calibri"/>
              <a:ea typeface="Calibri"/>
              <a:cs typeface="Calibri"/>
              <a:sym typeface="Calibri"/>
            </a:endParaRPr>
          </a:p>
          <a:p>
            <a:pPr indent="-457200" lvl="1" marL="914400" marR="0" rtl="0" algn="l">
              <a:spcBef>
                <a:spcPts val="0"/>
              </a:spcBef>
              <a:spcAft>
                <a:spcPts val="0"/>
              </a:spcAft>
              <a:buClr>
                <a:schemeClr val="dk1"/>
              </a:buClr>
              <a:buSzPts val="3200"/>
              <a:buFont typeface="Calibri"/>
              <a:buChar char="•"/>
            </a:pPr>
            <a:r>
              <a:rPr i="0" lang="en-US" sz="3200" u="none" cap="none" strike="noStrike">
                <a:solidFill>
                  <a:schemeClr val="dk1"/>
                </a:solidFill>
                <a:latin typeface="Calibri"/>
                <a:ea typeface="Calibri"/>
                <a:cs typeface="Calibri"/>
                <a:sym typeface="Calibri"/>
              </a:rPr>
              <a:t>Substance was not received from a Pharmacist:</a:t>
            </a:r>
            <a:endParaRPr>
              <a:latin typeface="Calibri"/>
              <a:ea typeface="Calibri"/>
              <a:cs typeface="Calibri"/>
              <a:sym typeface="Calibri"/>
            </a:endParaRPr>
          </a:p>
          <a:p>
            <a:pPr indent="-457200" lvl="2" marL="1371600" marR="0" rtl="0" algn="l">
              <a:spcBef>
                <a:spcPts val="0"/>
              </a:spcBef>
              <a:spcAft>
                <a:spcPts val="0"/>
              </a:spcAft>
              <a:buClr>
                <a:schemeClr val="dk1"/>
              </a:buClr>
              <a:buSzPts val="3200"/>
              <a:buFont typeface="Calibri"/>
              <a:buChar char="•"/>
            </a:pPr>
            <a:r>
              <a:rPr i="0" lang="en-US" sz="3200" u="none" cap="none" strike="noStrike">
                <a:solidFill>
                  <a:schemeClr val="dk1"/>
                </a:solidFill>
                <a:latin typeface="Calibri"/>
                <a:ea typeface="Calibri"/>
                <a:cs typeface="Calibri"/>
                <a:sym typeface="Calibri"/>
              </a:rPr>
              <a:t>Real or contaminated </a:t>
            </a:r>
            <a:endParaRPr i="0" sz="3200" u="none" cap="none" strike="noStrike">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Drug overdose death rate</a:t>
            </a:r>
            <a:endParaRPr>
              <a:latin typeface="Calibri"/>
              <a:ea typeface="Calibri"/>
              <a:cs typeface="Calibri"/>
              <a:sym typeface="Calibri"/>
            </a:endParaRPr>
          </a:p>
          <a:p>
            <a:pPr indent="-457200" lvl="1" marL="914400" marR="0" rtl="0" algn="l">
              <a:spcBef>
                <a:spcPts val="0"/>
              </a:spcBef>
              <a:spcAft>
                <a:spcPts val="0"/>
              </a:spcAft>
              <a:buClr>
                <a:schemeClr val="dk1"/>
              </a:buClr>
              <a:buSzPts val="3200"/>
              <a:buFont typeface="Calibri"/>
              <a:buChar char="•"/>
            </a:pPr>
            <a:r>
              <a:rPr i="0" lang="en-US" sz="3200" u="none" cap="none" strike="noStrike">
                <a:solidFill>
                  <a:schemeClr val="dk1"/>
                </a:solidFill>
                <a:latin typeface="Calibri"/>
                <a:ea typeface="Calibri"/>
                <a:cs typeface="Calibri"/>
                <a:sym typeface="Calibri"/>
              </a:rPr>
              <a:t>National </a:t>
            </a:r>
            <a:r>
              <a:rPr lang="en-US" sz="3200">
                <a:solidFill>
                  <a:schemeClr val="dk1"/>
                </a:solidFill>
                <a:latin typeface="Calibri"/>
                <a:ea typeface="Calibri"/>
                <a:cs typeface="Calibri"/>
                <a:sym typeface="Calibri"/>
              </a:rPr>
              <a:t>vs</a:t>
            </a:r>
            <a:r>
              <a:rPr i="0" lang="en-US" sz="3200" u="none" cap="none" strike="noStrike">
                <a:solidFill>
                  <a:schemeClr val="dk1"/>
                </a:solidFill>
                <a:latin typeface="Calibri"/>
                <a:ea typeface="Calibri"/>
                <a:cs typeface="Calibri"/>
                <a:sym typeface="Calibri"/>
              </a:rPr>
              <a:t> West Virginia</a:t>
            </a:r>
            <a:endParaRPr i="0" sz="3200" u="none" cap="none" strike="noStrike">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You can test your substance</a:t>
            </a:r>
            <a:endParaRPr sz="3200">
              <a:solidFill>
                <a:schemeClr val="dk1"/>
              </a:solidFill>
              <a:latin typeface="Calibri"/>
              <a:ea typeface="Calibri"/>
              <a:cs typeface="Calibri"/>
              <a:sym typeface="Calibri"/>
            </a:endParaRPr>
          </a:p>
          <a:p>
            <a:pPr indent="-457200" lvl="0" marL="457200" marR="0" rtl="0" algn="l">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What to do if you find it</a:t>
            </a:r>
            <a:endParaRPr>
              <a:latin typeface="Calibri"/>
              <a:ea typeface="Calibri"/>
              <a:cs typeface="Calibri"/>
              <a:sym typeface="Calibri"/>
            </a:endParaRPr>
          </a:p>
        </p:txBody>
      </p:sp>
      <p:pic>
        <p:nvPicPr>
          <p:cNvPr descr="A close-up of a box&#10;&#10;Description automatically generated" id="99" name="Google Shape;99;p4"/>
          <p:cNvPicPr preferRelativeResize="0"/>
          <p:nvPr/>
        </p:nvPicPr>
        <p:blipFill rotWithShape="1">
          <a:blip r:embed="rId5">
            <a:alphaModFix/>
          </a:blip>
          <a:srcRect b="0" l="0" r="0" t="0"/>
          <a:stretch/>
        </p:blipFill>
        <p:spPr>
          <a:xfrm>
            <a:off x="7600026" y="2562649"/>
            <a:ext cx="4074004" cy="27174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8">
                                            <p:txEl>
                                              <p:pRg end="0" st="0"/>
                                            </p:txEl>
                                          </p:spTgt>
                                        </p:tgtEl>
                                        <p:attrNameLst>
                                          <p:attrName>style.visibility</p:attrName>
                                        </p:attrNameLst>
                                      </p:cBhvr>
                                      <p:to>
                                        <p:strVal val="visible"/>
                                      </p:to>
                                    </p:set>
                                    <p:anim calcmode="lin" valueType="num">
                                      <p:cBhvr additive="base">
                                        <p:cTn dur="500"/>
                                        <p:tgtEl>
                                          <p:spTgt spid="98">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8">
                                            <p:txEl>
                                              <p:pRg end="1" st="1"/>
                                            </p:txEl>
                                          </p:spTgt>
                                        </p:tgtEl>
                                        <p:attrNameLst>
                                          <p:attrName>style.visibility</p:attrName>
                                        </p:attrNameLst>
                                      </p:cBhvr>
                                      <p:to>
                                        <p:strVal val="visible"/>
                                      </p:to>
                                    </p:set>
                                    <p:anim calcmode="lin" valueType="num">
                                      <p:cBhvr additive="base">
                                        <p:cTn dur="500"/>
                                        <p:tgtEl>
                                          <p:spTgt spid="98">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8">
                                            <p:txEl>
                                              <p:pRg end="2" st="2"/>
                                            </p:txEl>
                                          </p:spTgt>
                                        </p:tgtEl>
                                        <p:attrNameLst>
                                          <p:attrName>style.visibility</p:attrName>
                                        </p:attrNameLst>
                                      </p:cBhvr>
                                      <p:to>
                                        <p:strVal val="visible"/>
                                      </p:to>
                                    </p:set>
                                    <p:anim calcmode="lin" valueType="num">
                                      <p:cBhvr additive="base">
                                        <p:cTn dur="500"/>
                                        <p:tgtEl>
                                          <p:spTgt spid="98">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8">
                                            <p:txEl>
                                              <p:pRg end="3" st="3"/>
                                            </p:txEl>
                                          </p:spTgt>
                                        </p:tgtEl>
                                        <p:attrNameLst>
                                          <p:attrName>style.visibility</p:attrName>
                                        </p:attrNameLst>
                                      </p:cBhvr>
                                      <p:to>
                                        <p:strVal val="visible"/>
                                      </p:to>
                                    </p:set>
                                    <p:anim calcmode="lin" valueType="num">
                                      <p:cBhvr additive="base">
                                        <p:cTn dur="500"/>
                                        <p:tgtEl>
                                          <p:spTgt spid="98">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8">
                                            <p:txEl>
                                              <p:pRg end="4" st="4"/>
                                            </p:txEl>
                                          </p:spTgt>
                                        </p:tgtEl>
                                        <p:attrNameLst>
                                          <p:attrName>style.visibility</p:attrName>
                                        </p:attrNameLst>
                                      </p:cBhvr>
                                      <p:to>
                                        <p:strVal val="visible"/>
                                      </p:to>
                                    </p:set>
                                    <p:anim calcmode="lin" valueType="num">
                                      <p:cBhvr additive="base">
                                        <p:cTn dur="500"/>
                                        <p:tgtEl>
                                          <p:spTgt spid="98">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8">
                                            <p:txEl>
                                              <p:pRg end="5" st="5"/>
                                            </p:txEl>
                                          </p:spTgt>
                                        </p:tgtEl>
                                        <p:attrNameLst>
                                          <p:attrName>style.visibility</p:attrName>
                                        </p:attrNameLst>
                                      </p:cBhvr>
                                      <p:to>
                                        <p:strVal val="visible"/>
                                      </p:to>
                                    </p:set>
                                    <p:anim calcmode="lin" valueType="num">
                                      <p:cBhvr additive="base">
                                        <p:cTn dur="500"/>
                                        <p:tgtEl>
                                          <p:spTgt spid="98">
                                            <p:txEl>
                                              <p:pRg end="5" st="5"/>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8">
                                            <p:txEl>
                                              <p:pRg end="6" st="6"/>
                                            </p:txEl>
                                          </p:spTgt>
                                        </p:tgtEl>
                                        <p:attrNameLst>
                                          <p:attrName>style.visibility</p:attrName>
                                        </p:attrNameLst>
                                      </p:cBhvr>
                                      <p:to>
                                        <p:strVal val="visible"/>
                                      </p:to>
                                    </p:set>
                                    <p:anim calcmode="lin" valueType="num">
                                      <p:cBhvr additive="base">
                                        <p:cTn dur="500"/>
                                        <p:tgtEl>
                                          <p:spTgt spid="98">
                                            <p:txEl>
                                              <p:pRg end="6" st="6"/>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9" name="Shape 269"/>
        <p:cNvGrpSpPr/>
        <p:nvPr/>
      </p:nvGrpSpPr>
      <p:grpSpPr>
        <a:xfrm>
          <a:off x="0" y="0"/>
          <a:ext cx="0" cy="0"/>
          <a:chOff x="0" y="0"/>
          <a:chExt cx="0" cy="0"/>
        </a:xfrm>
      </p:grpSpPr>
      <p:pic>
        <p:nvPicPr>
          <p:cNvPr id="270" name="Google Shape;270;p11"/>
          <p:cNvPicPr preferRelativeResize="0"/>
          <p:nvPr/>
        </p:nvPicPr>
        <p:blipFill rotWithShape="1">
          <a:blip r:embed="rId4">
            <a:alphaModFix/>
          </a:blip>
          <a:srcRect b="0" l="0" r="0" t="0"/>
          <a:stretch/>
        </p:blipFill>
        <p:spPr>
          <a:xfrm>
            <a:off x="1607331" y="825805"/>
            <a:ext cx="4530724" cy="4168104"/>
          </a:xfrm>
          <a:prstGeom prst="rect">
            <a:avLst/>
          </a:prstGeom>
          <a:noFill/>
          <a:ln>
            <a:noFill/>
          </a:ln>
        </p:spPr>
      </p:pic>
      <p:sp>
        <p:nvSpPr>
          <p:cNvPr id="271" name="Google Shape;271;p11"/>
          <p:cNvSpPr txBox="1"/>
          <p:nvPr/>
        </p:nvSpPr>
        <p:spPr>
          <a:xfrm>
            <a:off x="798022" y="149629"/>
            <a:ext cx="11089178"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chemeClr val="dk1"/>
                </a:solidFill>
                <a:latin typeface="Avenir"/>
                <a:ea typeface="Avenir"/>
                <a:cs typeface="Avenir"/>
                <a:sym typeface="Avenir"/>
              </a:rPr>
              <a:t>Real or Fake?</a:t>
            </a:r>
            <a:endParaRPr/>
          </a:p>
        </p:txBody>
      </p:sp>
      <p:pic>
        <p:nvPicPr>
          <p:cNvPr descr="A close-up of a pill&#10;&#10;Description automatically generated" id="272" name="Google Shape;272;p11"/>
          <p:cNvPicPr preferRelativeResize="0"/>
          <p:nvPr/>
        </p:nvPicPr>
        <p:blipFill rotWithShape="1">
          <a:blip r:embed="rId5">
            <a:alphaModFix/>
          </a:blip>
          <a:srcRect b="0" l="0" r="0" t="0"/>
          <a:stretch/>
        </p:blipFill>
        <p:spPr>
          <a:xfrm>
            <a:off x="6454364" y="1086115"/>
            <a:ext cx="4899272" cy="1949734"/>
          </a:xfrm>
          <a:prstGeom prst="rect">
            <a:avLst/>
          </a:prstGeom>
          <a:noFill/>
          <a:ln>
            <a:noFill/>
          </a:ln>
        </p:spPr>
      </p:pic>
      <p:pic>
        <p:nvPicPr>
          <p:cNvPr descr="A close-up of a blue and white pill&#10;&#10;Description automatically generated" id="273" name="Google Shape;273;p11"/>
          <p:cNvPicPr preferRelativeResize="0"/>
          <p:nvPr/>
        </p:nvPicPr>
        <p:blipFill rotWithShape="1">
          <a:blip r:embed="rId6">
            <a:alphaModFix/>
          </a:blip>
          <a:srcRect b="0" l="0" r="0" t="0"/>
          <a:stretch/>
        </p:blipFill>
        <p:spPr>
          <a:xfrm>
            <a:off x="6454364" y="3314300"/>
            <a:ext cx="4899272" cy="1949734"/>
          </a:xfrm>
          <a:prstGeom prst="rect">
            <a:avLst/>
          </a:prstGeom>
          <a:noFill/>
          <a:ln>
            <a:noFill/>
          </a:ln>
        </p:spPr>
      </p:pic>
      <p:sp>
        <p:nvSpPr>
          <p:cNvPr id="274" name="Google Shape;274;p11"/>
          <p:cNvSpPr txBox="1"/>
          <p:nvPr/>
        </p:nvSpPr>
        <p:spPr>
          <a:xfrm>
            <a:off x="3872693" y="5525952"/>
            <a:ext cx="4249330"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venir"/>
                <a:ea typeface="Avenir"/>
                <a:cs typeface="Avenir"/>
                <a:sym typeface="Avenir"/>
              </a:rPr>
              <a:t>One Pill Can Kill." DEA, U.S. Department of Justice, </a:t>
            </a:r>
            <a:r>
              <a:rPr lang="en-US" sz="1600" u="sng">
                <a:solidFill>
                  <a:schemeClr val="dk1"/>
                </a:solidFill>
                <a:latin typeface="Avenir"/>
                <a:ea typeface="Avenir"/>
                <a:cs typeface="Avenir"/>
                <a:sym typeface="Avenir"/>
                <a:hlinkClick r:id="rId7">
                  <a:extLst>
                    <a:ext uri="{A12FA001-AC4F-418D-AE19-62706E023703}">
                      <ahyp:hlinkClr val="tx"/>
                    </a:ext>
                  </a:extLst>
                </a:hlinkClick>
              </a:rPr>
              <a:t>https://www.dea.gov/onepill</a:t>
            </a:r>
            <a:r>
              <a:rPr lang="en-US" sz="1600">
                <a:solidFill>
                  <a:schemeClr val="dk1"/>
                </a:solidFill>
                <a:latin typeface="Avenir"/>
                <a:ea typeface="Avenir"/>
                <a:cs typeface="Avenir"/>
                <a:sym typeface="Avenir"/>
              </a:rPr>
              <a:t>. Accessed 18 June 2024</a:t>
            </a:r>
            <a:endParaRPr/>
          </a:p>
        </p:txBody>
      </p:sp>
      <p:pic>
        <p:nvPicPr>
          <p:cNvPr id="275" name="Google Shape;275;p11"/>
          <p:cNvPicPr preferRelativeResize="0"/>
          <p:nvPr/>
        </p:nvPicPr>
        <p:blipFill rotWithShape="1">
          <a:blip r:embed="rId8">
            <a:alphaModFix/>
          </a:blip>
          <a:srcRect b="0" l="0" r="0" t="0"/>
          <a:stretch/>
        </p:blipFill>
        <p:spPr>
          <a:xfrm>
            <a:off x="10708099" y="5700499"/>
            <a:ext cx="1291073" cy="65616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0" name="Shape 280"/>
        <p:cNvGrpSpPr/>
        <p:nvPr/>
      </p:nvGrpSpPr>
      <p:grpSpPr>
        <a:xfrm>
          <a:off x="0" y="0"/>
          <a:ext cx="0" cy="0"/>
          <a:chOff x="0" y="0"/>
          <a:chExt cx="0" cy="0"/>
        </a:xfrm>
      </p:grpSpPr>
      <p:pic>
        <p:nvPicPr>
          <p:cNvPr id="281" name="Google Shape;281;g38f20243341_0_9"/>
          <p:cNvPicPr preferRelativeResize="0"/>
          <p:nvPr/>
        </p:nvPicPr>
        <p:blipFill rotWithShape="1">
          <a:blip r:embed="rId4">
            <a:alphaModFix/>
          </a:blip>
          <a:srcRect b="0" l="0" r="0" t="0"/>
          <a:stretch/>
        </p:blipFill>
        <p:spPr>
          <a:xfrm>
            <a:off x="10708099" y="5700499"/>
            <a:ext cx="1291076" cy="656160"/>
          </a:xfrm>
          <a:prstGeom prst="rect">
            <a:avLst/>
          </a:prstGeom>
          <a:noFill/>
          <a:ln>
            <a:noFill/>
          </a:ln>
        </p:spPr>
      </p:pic>
      <p:sp>
        <p:nvSpPr>
          <p:cNvPr id="282" name="Google Shape;282;g38f20243341_0_9"/>
          <p:cNvSpPr txBox="1"/>
          <p:nvPr>
            <p:ph type="title"/>
          </p:nvPr>
        </p:nvSpPr>
        <p:spPr>
          <a:xfrm>
            <a:off x="1422325" y="1"/>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How Can it Be Detected? </a:t>
            </a:r>
            <a:endParaRPr b="1"/>
          </a:p>
        </p:txBody>
      </p:sp>
      <p:sp>
        <p:nvSpPr>
          <p:cNvPr id="283" name="Google Shape;283;g38f20243341_0_9"/>
          <p:cNvSpPr txBox="1"/>
          <p:nvPr/>
        </p:nvSpPr>
        <p:spPr>
          <a:xfrm>
            <a:off x="5285425" y="1651563"/>
            <a:ext cx="61782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Calibri"/>
                <a:ea typeface="Calibri"/>
                <a:cs typeface="Calibri"/>
                <a:sym typeface="Calibri"/>
              </a:rPr>
              <a:t>Fentanyl test strips, when used properly, have an </a:t>
            </a:r>
            <a:r>
              <a:rPr b="1" lang="en-US" sz="2200">
                <a:solidFill>
                  <a:schemeClr val="dk1"/>
                </a:solidFill>
                <a:latin typeface="Calibri"/>
                <a:ea typeface="Calibri"/>
                <a:cs typeface="Calibri"/>
                <a:sym typeface="Calibri"/>
              </a:rPr>
              <a:t>accuracy rate of 96-100% </a:t>
            </a:r>
            <a:r>
              <a:rPr lang="en-US" sz="2200">
                <a:solidFill>
                  <a:schemeClr val="dk1"/>
                </a:solidFill>
                <a:latin typeface="Calibri"/>
                <a:ea typeface="Calibri"/>
                <a:cs typeface="Calibri"/>
                <a:sym typeface="Calibri"/>
              </a:rPr>
              <a:t>of finding fentanyl if it is present in a substance. Xylazine test strips have been found to be around 98% effective. </a:t>
            </a:r>
            <a:endParaRPr b="1" sz="2200">
              <a:solidFill>
                <a:schemeClr val="dk1"/>
              </a:solidFill>
              <a:latin typeface="Calibri"/>
              <a:ea typeface="Calibri"/>
              <a:cs typeface="Calibri"/>
              <a:sym typeface="Calibri"/>
            </a:endParaRPr>
          </a:p>
        </p:txBody>
      </p:sp>
      <p:sp>
        <p:nvSpPr>
          <p:cNvPr id="284" name="Google Shape;284;g38f20243341_0_9"/>
          <p:cNvSpPr txBox="1"/>
          <p:nvPr/>
        </p:nvSpPr>
        <p:spPr>
          <a:xfrm>
            <a:off x="5285425" y="3636975"/>
            <a:ext cx="54327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dk1"/>
                </a:solidFill>
                <a:latin typeface="Calibri"/>
                <a:ea typeface="Calibri"/>
                <a:cs typeface="Calibri"/>
                <a:sym typeface="Calibri"/>
              </a:rPr>
              <a:t>Fentanyl and xylazine test strips are very accurate but they are </a:t>
            </a:r>
            <a:r>
              <a:rPr b="1" lang="en-US" sz="2100">
                <a:solidFill>
                  <a:schemeClr val="dk1"/>
                </a:solidFill>
                <a:latin typeface="Calibri"/>
                <a:ea typeface="Calibri"/>
                <a:cs typeface="Calibri"/>
                <a:sym typeface="Calibri"/>
              </a:rPr>
              <a:t>not </a:t>
            </a:r>
            <a:r>
              <a:rPr lang="en-US" sz="2100">
                <a:solidFill>
                  <a:schemeClr val="dk1"/>
                </a:solidFill>
                <a:latin typeface="Calibri"/>
                <a:ea typeface="Calibri"/>
                <a:cs typeface="Calibri"/>
                <a:sym typeface="Calibri"/>
              </a:rPr>
              <a:t>perfect. </a:t>
            </a:r>
            <a:r>
              <a:rPr b="1" lang="en-US" sz="2100">
                <a:solidFill>
                  <a:schemeClr val="dk1"/>
                </a:solidFill>
                <a:latin typeface="Calibri"/>
                <a:ea typeface="Calibri"/>
                <a:cs typeface="Calibri"/>
                <a:sym typeface="Calibri"/>
              </a:rPr>
              <a:t>There may still be a chance fentanyl and/or xylazine/other dangerous ingredients are in the products</a:t>
            </a:r>
            <a:r>
              <a:rPr b="1" lang="en-US" sz="2100">
                <a:solidFill>
                  <a:schemeClr val="dk1"/>
                </a:solidFill>
                <a:latin typeface="Calibri"/>
                <a:ea typeface="Calibri"/>
                <a:cs typeface="Calibri"/>
                <a:sym typeface="Calibri"/>
              </a:rPr>
              <a:t>, so practicing other harm reduction measures is </a:t>
            </a:r>
            <a:r>
              <a:rPr b="1" lang="en-US" sz="2100" u="sng">
                <a:solidFill>
                  <a:schemeClr val="dk1"/>
                </a:solidFill>
                <a:latin typeface="Calibri"/>
                <a:ea typeface="Calibri"/>
                <a:cs typeface="Calibri"/>
                <a:sym typeface="Calibri"/>
              </a:rPr>
              <a:t>always </a:t>
            </a:r>
            <a:r>
              <a:rPr b="1" lang="en-US" sz="2100">
                <a:solidFill>
                  <a:schemeClr val="dk1"/>
                </a:solidFill>
                <a:latin typeface="Calibri"/>
                <a:ea typeface="Calibri"/>
                <a:cs typeface="Calibri"/>
                <a:sym typeface="Calibri"/>
              </a:rPr>
              <a:t>recommended. </a:t>
            </a:r>
            <a:endParaRPr b="1" sz="2100">
              <a:solidFill>
                <a:schemeClr val="dk1"/>
              </a:solidFill>
              <a:latin typeface="Calibri"/>
              <a:ea typeface="Calibri"/>
              <a:cs typeface="Calibri"/>
              <a:sym typeface="Calibri"/>
            </a:endParaRPr>
          </a:p>
        </p:txBody>
      </p:sp>
      <p:pic>
        <p:nvPicPr>
          <p:cNvPr id="285" name="Google Shape;285;g38f20243341_0_9"/>
          <p:cNvPicPr preferRelativeResize="0"/>
          <p:nvPr/>
        </p:nvPicPr>
        <p:blipFill>
          <a:blip r:embed="rId5">
            <a:alphaModFix/>
          </a:blip>
          <a:stretch>
            <a:fillRect/>
          </a:stretch>
        </p:blipFill>
        <p:spPr>
          <a:xfrm>
            <a:off x="576925" y="1651575"/>
            <a:ext cx="4035299" cy="2824709"/>
          </a:xfrm>
          <a:prstGeom prst="rect">
            <a:avLst/>
          </a:prstGeom>
          <a:noFill/>
          <a:ln>
            <a:noFill/>
          </a:ln>
        </p:spPr>
      </p:pic>
      <p:sp>
        <p:nvSpPr>
          <p:cNvPr id="286" name="Google Shape;286;g38f20243341_0_9"/>
          <p:cNvSpPr txBox="1"/>
          <p:nvPr/>
        </p:nvSpPr>
        <p:spPr>
          <a:xfrm>
            <a:off x="1422325" y="4476275"/>
            <a:ext cx="3189900" cy="188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u="sng">
                <a:solidFill>
                  <a:schemeClr val="hlink"/>
                </a:solidFill>
                <a:latin typeface="Calibri"/>
                <a:ea typeface="Calibri"/>
                <a:cs typeface="Calibri"/>
                <a:sym typeface="Calibri"/>
                <a:hlinkClick r:id="rId6"/>
              </a:rPr>
              <a:t>https://wisebatch.com/products-2/</a:t>
            </a:r>
            <a:r>
              <a:rPr lang="en-U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1" name="Shape 291"/>
        <p:cNvGrpSpPr/>
        <p:nvPr/>
      </p:nvGrpSpPr>
      <p:grpSpPr>
        <a:xfrm>
          <a:off x="0" y="0"/>
          <a:ext cx="0" cy="0"/>
          <a:chOff x="0" y="0"/>
          <a:chExt cx="0" cy="0"/>
        </a:xfrm>
      </p:grpSpPr>
      <p:pic>
        <p:nvPicPr>
          <p:cNvPr id="292" name="Google Shape;292;g38f20243341_0_26"/>
          <p:cNvPicPr preferRelativeResize="0"/>
          <p:nvPr/>
        </p:nvPicPr>
        <p:blipFill rotWithShape="1">
          <a:blip r:embed="rId4">
            <a:alphaModFix/>
          </a:blip>
          <a:srcRect b="0" l="0" r="0" t="0"/>
          <a:stretch/>
        </p:blipFill>
        <p:spPr>
          <a:xfrm>
            <a:off x="10708099" y="5700499"/>
            <a:ext cx="1291076" cy="656160"/>
          </a:xfrm>
          <a:prstGeom prst="rect">
            <a:avLst/>
          </a:prstGeom>
          <a:noFill/>
          <a:ln>
            <a:noFill/>
          </a:ln>
        </p:spPr>
      </p:pic>
      <p:sp>
        <p:nvSpPr>
          <p:cNvPr id="293" name="Google Shape;293;g38f20243341_0_26"/>
          <p:cNvSpPr txBox="1"/>
          <p:nvPr/>
        </p:nvSpPr>
        <p:spPr>
          <a:xfrm>
            <a:off x="1943550" y="185750"/>
            <a:ext cx="8304900" cy="107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4400">
                <a:solidFill>
                  <a:schemeClr val="dk1"/>
                </a:solidFill>
                <a:latin typeface="Calibri"/>
                <a:ea typeface="Calibri"/>
                <a:cs typeface="Calibri"/>
                <a:sym typeface="Calibri"/>
              </a:rPr>
              <a:t>What are Test Strips? </a:t>
            </a:r>
            <a:endParaRPr b="1" sz="4400">
              <a:solidFill>
                <a:schemeClr val="dk1"/>
              </a:solidFill>
              <a:latin typeface="Calibri"/>
              <a:ea typeface="Calibri"/>
              <a:cs typeface="Calibri"/>
              <a:sym typeface="Calibri"/>
            </a:endParaRPr>
          </a:p>
          <a:p>
            <a:pPr indent="0" lvl="0" marL="0" rtl="0" algn="ctr">
              <a:spcBef>
                <a:spcPts val="0"/>
              </a:spcBef>
              <a:spcAft>
                <a:spcPts val="0"/>
              </a:spcAft>
              <a:buNone/>
            </a:pPr>
            <a:r>
              <a:t/>
            </a:r>
            <a:endParaRPr b="1" sz="4400">
              <a:solidFill>
                <a:schemeClr val="dk1"/>
              </a:solidFill>
              <a:latin typeface="Calibri"/>
              <a:ea typeface="Calibri"/>
              <a:cs typeface="Calibri"/>
              <a:sym typeface="Calibri"/>
            </a:endParaRPr>
          </a:p>
        </p:txBody>
      </p:sp>
      <p:sp>
        <p:nvSpPr>
          <p:cNvPr id="294" name="Google Shape;294;g38f20243341_0_26"/>
          <p:cNvSpPr txBox="1"/>
          <p:nvPr/>
        </p:nvSpPr>
        <p:spPr>
          <a:xfrm>
            <a:off x="159225" y="1379788"/>
            <a:ext cx="5479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alibri"/>
                <a:ea typeface="Calibri"/>
                <a:cs typeface="Calibri"/>
                <a:sym typeface="Calibri"/>
              </a:rPr>
              <a:t>Drug testing strips are small paper strip tests that can detect fentanyl, xylazine, and other harmful ingredients in street drugs. </a:t>
            </a:r>
            <a:endParaRPr sz="2000">
              <a:solidFill>
                <a:schemeClr val="dk1"/>
              </a:solidFill>
              <a:latin typeface="Calibri"/>
              <a:ea typeface="Calibri"/>
              <a:cs typeface="Calibri"/>
              <a:sym typeface="Calibri"/>
            </a:endParaRPr>
          </a:p>
        </p:txBody>
      </p:sp>
      <p:sp>
        <p:nvSpPr>
          <p:cNvPr id="295" name="Google Shape;295;g38f20243341_0_26"/>
          <p:cNvSpPr txBox="1"/>
          <p:nvPr/>
        </p:nvSpPr>
        <p:spPr>
          <a:xfrm>
            <a:off x="159225" y="2779225"/>
            <a:ext cx="6527100" cy="164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chemeClr val="dk1"/>
                </a:solidFill>
                <a:latin typeface="Calibri"/>
                <a:ea typeface="Calibri"/>
                <a:cs typeface="Calibri"/>
                <a:sym typeface="Calibri"/>
              </a:rPr>
              <a:t>For both kinds of these tests, only </a:t>
            </a:r>
            <a:r>
              <a:rPr b="1" lang="en-US" sz="2000">
                <a:solidFill>
                  <a:schemeClr val="dk1"/>
                </a:solidFill>
                <a:latin typeface="Calibri"/>
                <a:ea typeface="Calibri"/>
                <a:cs typeface="Calibri"/>
                <a:sym typeface="Calibri"/>
              </a:rPr>
              <a:t>ONE </a:t>
            </a:r>
            <a:r>
              <a:rPr lang="en-US" sz="2000">
                <a:solidFill>
                  <a:schemeClr val="dk1"/>
                </a:solidFill>
                <a:latin typeface="Calibri"/>
                <a:ea typeface="Calibri"/>
                <a:cs typeface="Calibri"/>
                <a:sym typeface="Calibri"/>
              </a:rPr>
              <a:t>line will appear on the paper if it is </a:t>
            </a:r>
            <a:r>
              <a:rPr b="1" lang="en-US" sz="2000">
                <a:solidFill>
                  <a:schemeClr val="dk1"/>
                </a:solidFill>
                <a:latin typeface="Calibri"/>
                <a:ea typeface="Calibri"/>
                <a:cs typeface="Calibri"/>
                <a:sym typeface="Calibri"/>
              </a:rPr>
              <a:t>positive</a:t>
            </a:r>
            <a:r>
              <a:rPr lang="en-US" sz="2000">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For example </a:t>
            </a:r>
            <a:r>
              <a:rPr b="1" lang="en-US" sz="2000">
                <a:solidFill>
                  <a:schemeClr val="dk1"/>
                </a:solidFill>
                <a:latin typeface="Calibri"/>
                <a:ea typeface="Calibri"/>
                <a:cs typeface="Calibri"/>
                <a:sym typeface="Calibri"/>
              </a:rPr>
              <a:t>TWO lines</a:t>
            </a:r>
            <a:r>
              <a:rPr lang="en-US" sz="2000">
                <a:solidFill>
                  <a:schemeClr val="dk1"/>
                </a:solidFill>
                <a:latin typeface="Calibri"/>
                <a:ea typeface="Calibri"/>
                <a:cs typeface="Calibri"/>
                <a:sym typeface="Calibri"/>
              </a:rPr>
              <a:t> will appear</a:t>
            </a:r>
            <a:r>
              <a:rPr lang="en-US" sz="2000">
                <a:solidFill>
                  <a:schemeClr val="dk1"/>
                </a:solidFill>
                <a:latin typeface="Calibri"/>
                <a:ea typeface="Calibri"/>
                <a:cs typeface="Calibri"/>
                <a:sym typeface="Calibri"/>
              </a:rPr>
              <a:t> if </a:t>
            </a:r>
            <a:r>
              <a:rPr lang="en-US" sz="2000">
                <a:solidFill>
                  <a:schemeClr val="dk1"/>
                </a:solidFill>
                <a:latin typeface="Calibri"/>
                <a:ea typeface="Calibri"/>
                <a:cs typeface="Calibri"/>
                <a:sym typeface="Calibri"/>
              </a:rPr>
              <a:t>there is </a:t>
            </a:r>
            <a:r>
              <a:rPr b="1" lang="en-US" sz="2000">
                <a:solidFill>
                  <a:schemeClr val="dk1"/>
                </a:solidFill>
                <a:latin typeface="Calibri"/>
                <a:ea typeface="Calibri"/>
                <a:cs typeface="Calibri"/>
                <a:sym typeface="Calibri"/>
              </a:rPr>
              <a:t>no fentanyl</a:t>
            </a:r>
            <a:r>
              <a:rPr lang="en-US" sz="2000">
                <a:solidFill>
                  <a:schemeClr val="dk1"/>
                </a:solidFill>
                <a:latin typeface="Calibri"/>
                <a:ea typeface="Calibri"/>
                <a:cs typeface="Calibri"/>
                <a:sym typeface="Calibri"/>
              </a:rPr>
              <a:t> detected. You read a xylazine test strip the same way-one line means no xylazine has been detected.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p:txBody>
      </p:sp>
      <p:pic>
        <p:nvPicPr>
          <p:cNvPr id="296" name="Google Shape;296;g38f20243341_0_26"/>
          <p:cNvPicPr preferRelativeResize="0"/>
          <p:nvPr/>
        </p:nvPicPr>
        <p:blipFill>
          <a:blip r:embed="rId5">
            <a:alphaModFix/>
          </a:blip>
          <a:stretch>
            <a:fillRect/>
          </a:stretch>
        </p:blipFill>
        <p:spPr>
          <a:xfrm>
            <a:off x="6600517" y="1115075"/>
            <a:ext cx="5062759" cy="3311049"/>
          </a:xfrm>
          <a:prstGeom prst="rect">
            <a:avLst/>
          </a:prstGeom>
          <a:noFill/>
          <a:ln>
            <a:noFill/>
          </a:ln>
        </p:spPr>
      </p:pic>
      <p:sp>
        <p:nvSpPr>
          <p:cNvPr id="297" name="Google Shape;297;g38f20243341_0_26"/>
          <p:cNvSpPr txBox="1"/>
          <p:nvPr/>
        </p:nvSpPr>
        <p:spPr>
          <a:xfrm>
            <a:off x="1233900" y="4713550"/>
            <a:ext cx="10016100" cy="164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800">
                <a:solidFill>
                  <a:schemeClr val="dk1"/>
                </a:solidFill>
                <a:latin typeface="Calibri"/>
                <a:ea typeface="Calibri"/>
                <a:cs typeface="Calibri"/>
                <a:sym typeface="Calibri"/>
              </a:rPr>
              <a:t>There may still be a chance fentanyl and/or xylazine/other dangerous ingredients are in the products, so practicing other harm reduction measures is </a:t>
            </a:r>
            <a:r>
              <a:rPr b="1" lang="en-US" sz="1800" u="sng">
                <a:solidFill>
                  <a:schemeClr val="dk1"/>
                </a:solidFill>
                <a:latin typeface="Calibri"/>
                <a:ea typeface="Calibri"/>
                <a:cs typeface="Calibri"/>
                <a:sym typeface="Calibri"/>
              </a:rPr>
              <a:t>always </a:t>
            </a:r>
            <a:r>
              <a:rPr b="1" lang="en-US" sz="1800">
                <a:solidFill>
                  <a:schemeClr val="dk1"/>
                </a:solidFill>
                <a:latin typeface="Calibri"/>
                <a:ea typeface="Calibri"/>
                <a:cs typeface="Calibri"/>
                <a:sym typeface="Calibri"/>
              </a:rPr>
              <a:t>recommended.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700">
              <a:solidFill>
                <a:schemeClr val="dk1"/>
              </a:solidFill>
              <a:latin typeface="Calibri"/>
              <a:ea typeface="Calibri"/>
              <a:cs typeface="Calibri"/>
              <a:sym typeface="Calibri"/>
            </a:endParaRPr>
          </a:p>
          <a:p>
            <a:pPr indent="0" lvl="0" marL="0" rtl="0" algn="l">
              <a:spcBef>
                <a:spcPts val="0"/>
              </a:spcBef>
              <a:spcAft>
                <a:spcPts val="0"/>
              </a:spcAft>
              <a:buNone/>
            </a:pPr>
            <a:r>
              <a:t/>
            </a:r>
            <a:endParaRPr sz="1700">
              <a:solidFill>
                <a:schemeClr val="dk1"/>
              </a:solidFill>
              <a:latin typeface="Calibri"/>
              <a:ea typeface="Calibri"/>
              <a:cs typeface="Calibri"/>
              <a:sym typeface="Calibri"/>
            </a:endParaRPr>
          </a:p>
          <a:p>
            <a:pPr indent="0" lvl="0" marL="0" rtl="0" algn="l">
              <a:spcBef>
                <a:spcPts val="0"/>
              </a:spcBef>
              <a:spcAft>
                <a:spcPts val="0"/>
              </a:spcAft>
              <a:buNone/>
            </a:pPr>
            <a:r>
              <a:t/>
            </a:r>
            <a:endParaRPr sz="1700">
              <a:solidFill>
                <a:schemeClr val="dk1"/>
              </a:solidFill>
              <a:latin typeface="Calibri"/>
              <a:ea typeface="Calibri"/>
              <a:cs typeface="Calibri"/>
              <a:sym typeface="Calibri"/>
            </a:endParaRPr>
          </a:p>
          <a:p>
            <a:pPr indent="0" lvl="0" marL="0" rtl="0" algn="l">
              <a:spcBef>
                <a:spcPts val="0"/>
              </a:spcBef>
              <a:spcAft>
                <a:spcPts val="0"/>
              </a:spcAft>
              <a:buNone/>
            </a:pPr>
            <a:r>
              <a:t/>
            </a:r>
            <a:endParaRPr sz="1700">
              <a:solidFill>
                <a:schemeClr val="dk1"/>
              </a:solidFill>
              <a:latin typeface="Calibri"/>
              <a:ea typeface="Calibri"/>
              <a:cs typeface="Calibri"/>
              <a:sym typeface="Calibri"/>
            </a:endParaRPr>
          </a:p>
          <a:p>
            <a:pPr indent="0" lvl="0" marL="0" rtl="0" algn="l">
              <a:spcBef>
                <a:spcPts val="0"/>
              </a:spcBef>
              <a:spcAft>
                <a:spcPts val="0"/>
              </a:spcAft>
              <a:buNone/>
            </a:pPr>
            <a:r>
              <a:t/>
            </a:r>
            <a:endParaRPr sz="17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2" name="Shape 302"/>
        <p:cNvGrpSpPr/>
        <p:nvPr/>
      </p:nvGrpSpPr>
      <p:grpSpPr>
        <a:xfrm>
          <a:off x="0" y="0"/>
          <a:ext cx="0" cy="0"/>
          <a:chOff x="0" y="0"/>
          <a:chExt cx="0" cy="0"/>
        </a:xfrm>
      </p:grpSpPr>
      <p:pic>
        <p:nvPicPr>
          <p:cNvPr id="303" name="Google Shape;303;g38f20243341_0_39"/>
          <p:cNvPicPr preferRelativeResize="0"/>
          <p:nvPr/>
        </p:nvPicPr>
        <p:blipFill rotWithShape="1">
          <a:blip r:embed="rId4">
            <a:alphaModFix/>
          </a:blip>
          <a:srcRect b="0" l="0" r="0" t="0"/>
          <a:stretch/>
        </p:blipFill>
        <p:spPr>
          <a:xfrm>
            <a:off x="10708099" y="5700499"/>
            <a:ext cx="1291076" cy="656160"/>
          </a:xfrm>
          <a:prstGeom prst="rect">
            <a:avLst/>
          </a:prstGeom>
          <a:noFill/>
          <a:ln>
            <a:noFill/>
          </a:ln>
        </p:spPr>
      </p:pic>
      <p:sp>
        <p:nvSpPr>
          <p:cNvPr id="304" name="Google Shape;304;g38f20243341_0_39"/>
          <p:cNvSpPr txBox="1"/>
          <p:nvPr/>
        </p:nvSpPr>
        <p:spPr>
          <a:xfrm>
            <a:off x="1943550" y="185750"/>
            <a:ext cx="8304900" cy="107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4400">
                <a:solidFill>
                  <a:schemeClr val="dk1"/>
                </a:solidFill>
                <a:latin typeface="Calibri"/>
                <a:ea typeface="Calibri"/>
                <a:cs typeface="Calibri"/>
                <a:sym typeface="Calibri"/>
              </a:rPr>
              <a:t>Overdoses.. What can I do?</a:t>
            </a:r>
            <a:endParaRPr b="1" sz="4400">
              <a:solidFill>
                <a:schemeClr val="dk1"/>
              </a:solidFill>
              <a:latin typeface="Calibri"/>
              <a:ea typeface="Calibri"/>
              <a:cs typeface="Calibri"/>
              <a:sym typeface="Calibri"/>
            </a:endParaRPr>
          </a:p>
        </p:txBody>
      </p:sp>
      <p:sp>
        <p:nvSpPr>
          <p:cNvPr id="305" name="Google Shape;305;g38f20243341_0_39"/>
          <p:cNvSpPr txBox="1"/>
          <p:nvPr/>
        </p:nvSpPr>
        <p:spPr>
          <a:xfrm>
            <a:off x="588675" y="1060800"/>
            <a:ext cx="8159100" cy="164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900">
                <a:solidFill>
                  <a:schemeClr val="dk1"/>
                </a:solidFill>
                <a:latin typeface="Calibri"/>
                <a:ea typeface="Calibri"/>
                <a:cs typeface="Calibri"/>
                <a:sym typeface="Calibri"/>
              </a:rPr>
              <a:t>It is a common misconception that if someone is overdosing and 911 is called that it can result in penalties to any person involved. This is </a:t>
            </a:r>
            <a:r>
              <a:rPr b="1" lang="en-US" sz="1900">
                <a:solidFill>
                  <a:schemeClr val="dk1"/>
                </a:solidFill>
                <a:latin typeface="Calibri"/>
                <a:ea typeface="Calibri"/>
                <a:cs typeface="Calibri"/>
                <a:sym typeface="Calibri"/>
              </a:rPr>
              <a:t>FALSE</a:t>
            </a:r>
            <a:r>
              <a:rPr lang="en-US" sz="1900">
                <a:solidFill>
                  <a:schemeClr val="dk1"/>
                </a:solidFill>
                <a:latin typeface="Calibri"/>
                <a:ea typeface="Calibri"/>
                <a:cs typeface="Calibri"/>
                <a:sym typeface="Calibri"/>
              </a:rPr>
              <a:t>, Good </a:t>
            </a:r>
            <a:r>
              <a:rPr lang="en-US" sz="1900">
                <a:solidFill>
                  <a:schemeClr val="dk1"/>
                </a:solidFill>
                <a:latin typeface="Calibri"/>
                <a:ea typeface="Calibri"/>
                <a:cs typeface="Calibri"/>
                <a:sym typeface="Calibri"/>
              </a:rPr>
              <a:t>Samaritan</a:t>
            </a:r>
            <a:r>
              <a:rPr lang="en-US" sz="1900">
                <a:solidFill>
                  <a:schemeClr val="dk1"/>
                </a:solidFill>
                <a:latin typeface="Calibri"/>
                <a:ea typeface="Calibri"/>
                <a:cs typeface="Calibri"/>
                <a:sym typeface="Calibri"/>
              </a:rPr>
              <a:t> Laws in the United States protect </a:t>
            </a:r>
            <a:r>
              <a:rPr b="1" lang="en-US" sz="1900">
                <a:solidFill>
                  <a:schemeClr val="dk1"/>
                </a:solidFill>
                <a:latin typeface="Calibri"/>
                <a:ea typeface="Calibri"/>
                <a:cs typeface="Calibri"/>
                <a:sym typeface="Calibri"/>
              </a:rPr>
              <a:t>ANYONE</a:t>
            </a:r>
            <a:r>
              <a:rPr lang="en-US" sz="1900">
                <a:solidFill>
                  <a:schemeClr val="dk1"/>
                </a:solidFill>
                <a:latin typeface="Calibri"/>
                <a:ea typeface="Calibri"/>
                <a:cs typeface="Calibri"/>
                <a:sym typeface="Calibri"/>
              </a:rPr>
              <a:t> who seeks help if they believe they are witnessing a medical emergency, even a suspected drug overdose. </a:t>
            </a:r>
            <a:endParaRPr sz="1900">
              <a:solidFill>
                <a:schemeClr val="dk1"/>
              </a:solidFill>
              <a:latin typeface="Calibri"/>
              <a:ea typeface="Calibri"/>
              <a:cs typeface="Calibri"/>
              <a:sym typeface="Calibri"/>
            </a:endParaRPr>
          </a:p>
        </p:txBody>
      </p:sp>
      <p:sp>
        <p:nvSpPr>
          <p:cNvPr id="306" name="Google Shape;306;g38f20243341_0_39"/>
          <p:cNvSpPr txBox="1"/>
          <p:nvPr/>
        </p:nvSpPr>
        <p:spPr>
          <a:xfrm>
            <a:off x="588675" y="2706000"/>
            <a:ext cx="8159100" cy="144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900">
                <a:solidFill>
                  <a:schemeClr val="dk1"/>
                </a:solidFill>
                <a:latin typeface="Calibri"/>
                <a:ea typeface="Calibri"/>
                <a:cs typeface="Calibri"/>
                <a:sym typeface="Calibri"/>
              </a:rPr>
              <a:t>It is important to always call 911 in the event of a </a:t>
            </a:r>
            <a:r>
              <a:rPr lang="en-US" sz="1900">
                <a:solidFill>
                  <a:schemeClr val="dk1"/>
                </a:solidFill>
                <a:latin typeface="Calibri"/>
                <a:ea typeface="Calibri"/>
                <a:cs typeface="Calibri"/>
                <a:sym typeface="Calibri"/>
              </a:rPr>
              <a:t>medical</a:t>
            </a:r>
            <a:r>
              <a:rPr lang="en-US" sz="1900">
                <a:solidFill>
                  <a:schemeClr val="dk1"/>
                </a:solidFill>
                <a:latin typeface="Calibri"/>
                <a:ea typeface="Calibri"/>
                <a:cs typeface="Calibri"/>
                <a:sym typeface="Calibri"/>
              </a:rPr>
              <a:t> emergency, even if you or other are intoxicated,</a:t>
            </a:r>
            <a:r>
              <a:rPr lang="en-US" sz="1900">
                <a:solidFill>
                  <a:schemeClr val="dk1"/>
                </a:solidFill>
                <a:latin typeface="Calibri"/>
                <a:ea typeface="Calibri"/>
                <a:cs typeface="Calibri"/>
                <a:sym typeface="Calibri"/>
              </a:rPr>
              <a:t> underage and/or</a:t>
            </a:r>
            <a:r>
              <a:rPr lang="en-US" sz="1900">
                <a:solidFill>
                  <a:schemeClr val="dk1"/>
                </a:solidFill>
                <a:latin typeface="Calibri"/>
                <a:ea typeface="Calibri"/>
                <a:cs typeface="Calibri"/>
                <a:sym typeface="Calibri"/>
              </a:rPr>
              <a:t> have illegal drugs. Time is </a:t>
            </a:r>
            <a:r>
              <a:rPr b="1" lang="en-US" sz="1900">
                <a:solidFill>
                  <a:schemeClr val="dk1"/>
                </a:solidFill>
                <a:latin typeface="Calibri"/>
                <a:ea typeface="Calibri"/>
                <a:cs typeface="Calibri"/>
                <a:sym typeface="Calibri"/>
              </a:rPr>
              <a:t>KEY </a:t>
            </a:r>
            <a:r>
              <a:rPr lang="en-US" sz="1900">
                <a:solidFill>
                  <a:schemeClr val="dk1"/>
                </a:solidFill>
                <a:latin typeface="Calibri"/>
                <a:ea typeface="Calibri"/>
                <a:cs typeface="Calibri"/>
                <a:sym typeface="Calibri"/>
              </a:rPr>
              <a:t>to potentially saving a life. The quicker emergency medical services can treat the victim, the more likely they are to survive. </a:t>
            </a:r>
            <a:endParaRPr sz="1900">
              <a:solidFill>
                <a:schemeClr val="dk1"/>
              </a:solidFill>
              <a:latin typeface="Calibri"/>
              <a:ea typeface="Calibri"/>
              <a:cs typeface="Calibri"/>
              <a:sym typeface="Calibri"/>
            </a:endParaRPr>
          </a:p>
        </p:txBody>
      </p:sp>
      <p:pic>
        <p:nvPicPr>
          <p:cNvPr id="307" name="Google Shape;307;g38f20243341_0_39"/>
          <p:cNvPicPr preferRelativeResize="0"/>
          <p:nvPr/>
        </p:nvPicPr>
        <p:blipFill>
          <a:blip r:embed="rId5">
            <a:alphaModFix/>
          </a:blip>
          <a:stretch>
            <a:fillRect/>
          </a:stretch>
        </p:blipFill>
        <p:spPr>
          <a:xfrm>
            <a:off x="4311675" y="4551900"/>
            <a:ext cx="3916425" cy="2115350"/>
          </a:xfrm>
          <a:prstGeom prst="rect">
            <a:avLst/>
          </a:prstGeom>
          <a:noFill/>
          <a:ln>
            <a:noFill/>
          </a:ln>
        </p:spPr>
      </p:pic>
      <p:pic>
        <p:nvPicPr>
          <p:cNvPr id="308" name="Google Shape;308;g38f20243341_0_39"/>
          <p:cNvPicPr preferRelativeResize="0"/>
          <p:nvPr/>
        </p:nvPicPr>
        <p:blipFill>
          <a:blip r:embed="rId6">
            <a:alphaModFix/>
          </a:blip>
          <a:stretch>
            <a:fillRect/>
          </a:stretch>
        </p:blipFill>
        <p:spPr>
          <a:xfrm>
            <a:off x="8987475" y="1260350"/>
            <a:ext cx="2803916" cy="3672500"/>
          </a:xfrm>
          <a:prstGeom prst="rect">
            <a:avLst/>
          </a:prstGeom>
          <a:noFill/>
          <a:ln>
            <a:noFill/>
          </a:ln>
        </p:spPr>
      </p:pic>
      <p:sp>
        <p:nvSpPr>
          <p:cNvPr id="309" name="Google Shape;309;g38f20243341_0_39"/>
          <p:cNvSpPr txBox="1"/>
          <p:nvPr/>
        </p:nvSpPr>
        <p:spPr>
          <a:xfrm>
            <a:off x="348975" y="4019950"/>
            <a:ext cx="8638500" cy="91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chemeClr val="dk1"/>
                </a:solidFill>
                <a:latin typeface="Calibri"/>
                <a:ea typeface="Calibri"/>
                <a:cs typeface="Calibri"/>
                <a:sym typeface="Calibri"/>
              </a:rPr>
              <a:t>**The ONLY two states as of May 2024 that do not have Good </a:t>
            </a:r>
            <a:r>
              <a:rPr lang="en-US" sz="1100">
                <a:solidFill>
                  <a:schemeClr val="dk1"/>
                </a:solidFill>
                <a:latin typeface="Calibri"/>
                <a:ea typeface="Calibri"/>
                <a:cs typeface="Calibri"/>
                <a:sym typeface="Calibri"/>
              </a:rPr>
              <a:t>Samaritan</a:t>
            </a:r>
            <a:r>
              <a:rPr lang="en-US" sz="1100">
                <a:solidFill>
                  <a:schemeClr val="dk1"/>
                </a:solidFill>
                <a:latin typeface="Calibri"/>
                <a:ea typeface="Calibri"/>
                <a:cs typeface="Calibri"/>
                <a:sym typeface="Calibri"/>
              </a:rPr>
              <a:t> Laws are Wyoming and Kansas. </a:t>
            </a:r>
            <a:endParaRPr sz="1100">
              <a:solidFill>
                <a:schemeClr val="dk1"/>
              </a:solidFill>
              <a:latin typeface="Calibri"/>
              <a:ea typeface="Calibri"/>
              <a:cs typeface="Calibri"/>
              <a:sym typeface="Calibri"/>
            </a:endParaRPr>
          </a:p>
        </p:txBody>
      </p:sp>
      <p:pic>
        <p:nvPicPr>
          <p:cNvPr id="310" name="Google Shape;310;g38f20243341_0_39"/>
          <p:cNvPicPr preferRelativeResize="0"/>
          <p:nvPr/>
        </p:nvPicPr>
        <p:blipFill>
          <a:blip r:embed="rId7">
            <a:alphaModFix/>
          </a:blip>
          <a:stretch>
            <a:fillRect/>
          </a:stretch>
        </p:blipFill>
        <p:spPr>
          <a:xfrm>
            <a:off x="552375" y="4551900"/>
            <a:ext cx="2803924" cy="221664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6"/>
          <p:cNvSpPr txBox="1"/>
          <p:nvPr/>
        </p:nvSpPr>
        <p:spPr>
          <a:xfrm>
            <a:off x="1064683" y="1288810"/>
            <a:ext cx="10062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
        <p:nvSpPr>
          <p:cNvPr id="317" name="Google Shape;317;p26"/>
          <p:cNvSpPr txBox="1"/>
          <p:nvPr/>
        </p:nvSpPr>
        <p:spPr>
          <a:xfrm>
            <a:off x="3988675" y="3036439"/>
            <a:ext cx="7823100" cy="785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4500">
              <a:solidFill>
                <a:schemeClr val="dk1"/>
              </a:solidFill>
              <a:latin typeface="Avenir"/>
              <a:ea typeface="Avenir"/>
              <a:cs typeface="Avenir"/>
              <a:sym typeface="Avenir"/>
            </a:endParaRPr>
          </a:p>
        </p:txBody>
      </p:sp>
      <p:sp>
        <p:nvSpPr>
          <p:cNvPr id="318" name="Google Shape;318;p26"/>
          <p:cNvSpPr txBox="1"/>
          <p:nvPr/>
        </p:nvSpPr>
        <p:spPr>
          <a:xfrm>
            <a:off x="1516900" y="2332225"/>
            <a:ext cx="7849800" cy="171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pic>
        <p:nvPicPr>
          <p:cNvPr descr="Fentanyl-related deaths in young people spiked nearly 200 percent from 2019 to 2021. The Biden administration’s “drug czar” Dr. Rahul Gupta launched a new campaign partnering with social media influencers to spread awareness about the dangers of fentanyl. NBC News’ Kate Snow shared more about the lifesaving effort.&#10;&#10;» Subscribe to NBC News: http://nbcnews.to/SubscribeToNBC&#10;» Watch more NBC video: http://bit.ly/MoreNBCNews&#10;&#10;NBC News Digital is a collection of innovative and powerful news brands that deliver compelling, diverse and engaging news stories. NBC News Digital features NBCNews.com, MSNBC.com, TODAY.com, Nightly News, Meet the Press, Dateline, and the existing apps and digital extensions of these respective properties.  We deliver the best in breaking news, live video coverage, original journalism and segments from your favorite NBC News Shows.&#10;&#10;Connect with NBC News Online!&#10;NBC News App: https://smart.link/5d0cd9df61b80&#10;Breaking News Alerts: https://link.nbcnews.com/join/5cj/breaking-news-signup?cid=sm_npd_nn_yt_bn-clip_190621&#10;Visit NBCNews.Com: http://nbcnews.to/ReadNBC&#10;Find NBC News on Facebook: http://nbcnews.to/LikeNBC&#10;Follow NBC News on Twitter: http://nbcnews.to/FollowNBC&#10;Get more of NBC News delivered to your inbox: nbcnews.com/newsletters&#10;&#10;#NBCNews #Fentanyl #Influencer" id="319" name="Google Shape;319;p26" title="Biden admin partnering with social media influencers to warn about fentanyl dangers">
            <a:hlinkClick r:id="rId3"/>
          </p:cNvPr>
          <p:cNvPicPr preferRelativeResize="0"/>
          <p:nvPr/>
        </p:nvPicPr>
        <p:blipFill>
          <a:blip r:embed="rId4">
            <a:alphaModFix/>
          </a:blip>
          <a:stretch>
            <a:fillRect/>
          </a:stretch>
        </p:blipFill>
        <p:spPr>
          <a:xfrm>
            <a:off x="0" y="49839"/>
            <a:ext cx="12014750" cy="67583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4" name="Shape 324"/>
        <p:cNvGrpSpPr/>
        <p:nvPr/>
      </p:nvGrpSpPr>
      <p:grpSpPr>
        <a:xfrm>
          <a:off x="0" y="0"/>
          <a:ext cx="0" cy="0"/>
          <a:chOff x="0" y="0"/>
          <a:chExt cx="0" cy="0"/>
        </a:xfrm>
      </p:grpSpPr>
      <p:pic>
        <p:nvPicPr>
          <p:cNvPr id="325" name="Google Shape;325;g3b2c2fa5849_0_0"/>
          <p:cNvPicPr preferRelativeResize="0"/>
          <p:nvPr/>
        </p:nvPicPr>
        <p:blipFill rotWithShape="1">
          <a:blip r:embed="rId4">
            <a:alphaModFix/>
          </a:blip>
          <a:srcRect b="0" l="0" r="0" t="0"/>
          <a:stretch/>
        </p:blipFill>
        <p:spPr>
          <a:xfrm>
            <a:off x="1064680" y="5325670"/>
            <a:ext cx="1601750" cy="814076"/>
          </a:xfrm>
          <a:prstGeom prst="rect">
            <a:avLst/>
          </a:prstGeom>
          <a:noFill/>
          <a:ln>
            <a:noFill/>
          </a:ln>
        </p:spPr>
      </p:pic>
      <p:sp>
        <p:nvSpPr>
          <p:cNvPr id="326" name="Google Shape;326;g3b2c2fa5849_0_0"/>
          <p:cNvSpPr txBox="1"/>
          <p:nvPr/>
        </p:nvSpPr>
        <p:spPr>
          <a:xfrm>
            <a:off x="1965550" y="2085897"/>
            <a:ext cx="8154600" cy="33195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t/>
            </a:r>
            <a:endParaRPr sz="2000">
              <a:solidFill>
                <a:schemeClr val="dk1"/>
              </a:solidFill>
              <a:latin typeface="Calibri"/>
              <a:ea typeface="Calibri"/>
              <a:cs typeface="Calibri"/>
              <a:sym typeface="Calibri"/>
            </a:endParaRPr>
          </a:p>
          <a:p>
            <a:pPr indent="0" lvl="0" marL="0" rtl="0" algn="l">
              <a:lnSpc>
                <a:spcPct val="120000"/>
              </a:lnSpc>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Be curious, open-minded and connect-you </a:t>
            </a:r>
            <a:r>
              <a:rPr lang="en-US" sz="2000">
                <a:solidFill>
                  <a:schemeClr val="dk1"/>
                </a:solidFill>
                <a:latin typeface="Calibri"/>
                <a:ea typeface="Calibri"/>
                <a:cs typeface="Calibri"/>
                <a:sym typeface="Calibri"/>
              </a:rPr>
              <a:t>can</a:t>
            </a:r>
            <a:r>
              <a:rPr lang="en-US" sz="2000">
                <a:solidFill>
                  <a:schemeClr val="dk1"/>
                </a:solidFill>
                <a:latin typeface="Calibri"/>
                <a:ea typeface="Calibri"/>
                <a:cs typeface="Calibri"/>
                <a:sym typeface="Calibri"/>
              </a:rPr>
              <a:t> control!!!!!</a:t>
            </a:r>
            <a:endParaRPr sz="2000">
              <a:solidFill>
                <a:schemeClr val="dk1"/>
              </a:solidFill>
              <a:latin typeface="Calibri"/>
              <a:ea typeface="Calibri"/>
              <a:cs typeface="Calibri"/>
              <a:sym typeface="Calibri"/>
            </a:endParaRPr>
          </a:p>
          <a:p>
            <a:pPr indent="-355600" lvl="0" marL="457200" rtl="0" algn="l">
              <a:lnSpc>
                <a:spcPct val="12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Don't think </a:t>
            </a:r>
            <a:r>
              <a:rPr lang="en-US" sz="2000">
                <a:solidFill>
                  <a:schemeClr val="dk1"/>
                </a:solidFill>
                <a:latin typeface="Calibri"/>
                <a:ea typeface="Calibri"/>
                <a:cs typeface="Calibri"/>
                <a:sym typeface="Calibri"/>
              </a:rPr>
              <a:t>it's</a:t>
            </a:r>
            <a:r>
              <a:rPr lang="en-US" sz="2000">
                <a:solidFill>
                  <a:schemeClr val="dk1"/>
                </a:solidFill>
                <a:latin typeface="Calibri"/>
                <a:ea typeface="Calibri"/>
                <a:cs typeface="Calibri"/>
                <a:sym typeface="Calibri"/>
              </a:rPr>
              <a:t> not your child</a:t>
            </a:r>
            <a:endParaRPr sz="2000">
              <a:solidFill>
                <a:schemeClr val="dk1"/>
              </a:solidFill>
              <a:latin typeface="Calibri"/>
              <a:ea typeface="Calibri"/>
              <a:cs typeface="Calibri"/>
              <a:sym typeface="Calibri"/>
            </a:endParaRPr>
          </a:p>
          <a:p>
            <a:pPr indent="-355600" lvl="0" marL="457200" rtl="0" algn="l">
              <a:lnSpc>
                <a:spcPct val="12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Pay attention to behaviors, especially changes</a:t>
            </a:r>
            <a:endParaRPr sz="2000">
              <a:solidFill>
                <a:schemeClr val="dk1"/>
              </a:solidFill>
              <a:latin typeface="Calibri"/>
              <a:ea typeface="Calibri"/>
              <a:cs typeface="Calibri"/>
              <a:sym typeface="Calibri"/>
            </a:endParaRPr>
          </a:p>
          <a:p>
            <a:pPr indent="-355600" lvl="0" marL="457200" rtl="0" algn="l">
              <a:lnSpc>
                <a:spcPct val="12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Educate yourself and share info with others</a:t>
            </a:r>
            <a:endParaRPr sz="2000">
              <a:solidFill>
                <a:schemeClr val="dk1"/>
              </a:solidFill>
              <a:latin typeface="Calibri"/>
              <a:ea typeface="Calibri"/>
              <a:cs typeface="Calibri"/>
              <a:sym typeface="Calibri"/>
            </a:endParaRPr>
          </a:p>
          <a:p>
            <a:pPr indent="-355600" lvl="0" marL="457200" rtl="0" algn="l">
              <a:lnSpc>
                <a:spcPct val="12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Talk often, check in and follow- up</a:t>
            </a:r>
            <a:endParaRPr sz="2000">
              <a:solidFill>
                <a:schemeClr val="dk1"/>
              </a:solidFill>
              <a:latin typeface="Calibri"/>
              <a:ea typeface="Calibri"/>
              <a:cs typeface="Calibri"/>
              <a:sym typeface="Calibri"/>
            </a:endParaRPr>
          </a:p>
          <a:p>
            <a:pPr indent="-355600" lvl="0" marL="457200" rtl="0" algn="l">
              <a:lnSpc>
                <a:spcPct val="12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Seek help- 988</a:t>
            </a:r>
            <a:endParaRPr sz="2400">
              <a:solidFill>
                <a:schemeClr val="dk1"/>
              </a:solidFill>
              <a:latin typeface="Calibri"/>
              <a:ea typeface="Calibri"/>
              <a:cs typeface="Calibri"/>
              <a:sym typeface="Calibri"/>
            </a:endParaRPr>
          </a:p>
          <a:p>
            <a:pPr indent="0" lvl="0" marL="0" rtl="0" algn="l">
              <a:spcBef>
                <a:spcPts val="0"/>
              </a:spcBef>
              <a:spcAft>
                <a:spcPts val="0"/>
              </a:spcAft>
              <a:buNone/>
            </a:pPr>
            <a:r>
              <a:t/>
            </a:r>
            <a:endParaRPr sz="3700">
              <a:solidFill>
                <a:schemeClr val="dk1"/>
              </a:solidFill>
              <a:latin typeface="Calibri"/>
              <a:ea typeface="Calibri"/>
              <a:cs typeface="Calibri"/>
              <a:sym typeface="Calibri"/>
            </a:endParaRPr>
          </a:p>
        </p:txBody>
      </p:sp>
      <p:sp>
        <p:nvSpPr>
          <p:cNvPr id="327" name="Google Shape;327;g3b2c2fa5849_0_0"/>
          <p:cNvSpPr txBox="1"/>
          <p:nvPr/>
        </p:nvSpPr>
        <p:spPr>
          <a:xfrm>
            <a:off x="1009375" y="1235125"/>
            <a:ext cx="5339100" cy="37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5000">
                <a:solidFill>
                  <a:schemeClr val="dk1"/>
                </a:solidFill>
                <a:latin typeface="Calibri"/>
                <a:ea typeface="Calibri"/>
                <a:cs typeface="Calibri"/>
                <a:sym typeface="Calibri"/>
              </a:rPr>
              <a:t>What can YOU do? </a:t>
            </a:r>
            <a:endParaRPr b="1" sz="50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2" name="Shape 332"/>
        <p:cNvGrpSpPr/>
        <p:nvPr/>
      </p:nvGrpSpPr>
      <p:grpSpPr>
        <a:xfrm>
          <a:off x="0" y="0"/>
          <a:ext cx="0" cy="0"/>
          <a:chOff x="0" y="0"/>
          <a:chExt cx="0" cy="0"/>
        </a:xfrm>
      </p:grpSpPr>
      <p:pic>
        <p:nvPicPr>
          <p:cNvPr id="333" name="Google Shape;333;g3a401613862_0_6"/>
          <p:cNvPicPr preferRelativeResize="0"/>
          <p:nvPr/>
        </p:nvPicPr>
        <p:blipFill rotWithShape="1">
          <a:blip r:embed="rId4">
            <a:alphaModFix/>
          </a:blip>
          <a:srcRect b="0" l="0" r="0" t="0"/>
          <a:stretch/>
        </p:blipFill>
        <p:spPr>
          <a:xfrm>
            <a:off x="1064680" y="5325670"/>
            <a:ext cx="1601750" cy="814076"/>
          </a:xfrm>
          <a:prstGeom prst="rect">
            <a:avLst/>
          </a:prstGeom>
          <a:noFill/>
          <a:ln>
            <a:noFill/>
          </a:ln>
        </p:spPr>
      </p:pic>
      <p:sp>
        <p:nvSpPr>
          <p:cNvPr id="334" name="Google Shape;334;g3a401613862_0_6"/>
          <p:cNvSpPr txBox="1"/>
          <p:nvPr/>
        </p:nvSpPr>
        <p:spPr>
          <a:xfrm>
            <a:off x="1064683" y="1288810"/>
            <a:ext cx="100626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7200">
                <a:solidFill>
                  <a:schemeClr val="dk1"/>
                </a:solidFill>
                <a:latin typeface="Avenir"/>
                <a:ea typeface="Avenir"/>
                <a:cs typeface="Avenir"/>
                <a:sym typeface="Avenir"/>
              </a:rPr>
              <a:t> It’s “Fun Until”...</a:t>
            </a:r>
            <a:endParaRPr b="1" sz="7200"/>
          </a:p>
        </p:txBody>
      </p:sp>
      <p:sp>
        <p:nvSpPr>
          <p:cNvPr id="335" name="Google Shape;335;g3a401613862_0_6"/>
          <p:cNvSpPr txBox="1"/>
          <p:nvPr/>
        </p:nvSpPr>
        <p:spPr>
          <a:xfrm>
            <a:off x="3019375" y="2489400"/>
            <a:ext cx="8667900" cy="1169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7000">
                <a:solidFill>
                  <a:srgbClr val="FF0000"/>
                </a:solidFill>
                <a:latin typeface="Avenir"/>
                <a:ea typeface="Avenir"/>
                <a:cs typeface="Avenir"/>
                <a:sym typeface="Avenir"/>
              </a:rPr>
              <a:t>SOMEONE  DIES!!! </a:t>
            </a:r>
            <a:endParaRPr b="1" sz="7000">
              <a:solidFill>
                <a:srgbClr val="FF0000"/>
              </a:solidFill>
              <a:latin typeface="Avenir"/>
              <a:ea typeface="Avenir"/>
              <a:cs typeface="Avenir"/>
              <a:sym typeface="Avenir"/>
            </a:endParaRPr>
          </a:p>
        </p:txBody>
      </p:sp>
      <p:sp>
        <p:nvSpPr>
          <p:cNvPr id="336" name="Google Shape;336;g3a401613862_0_6"/>
          <p:cNvSpPr txBox="1"/>
          <p:nvPr/>
        </p:nvSpPr>
        <p:spPr>
          <a:xfrm>
            <a:off x="2018675" y="3892088"/>
            <a:ext cx="8154600" cy="12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Drug overdoses are 100% PREVENTABLE. </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lang="en-US" sz="2800">
                <a:solidFill>
                  <a:schemeClr val="dk1"/>
                </a:solidFill>
                <a:latin typeface="Calibri"/>
                <a:ea typeface="Calibri"/>
                <a:cs typeface="Calibri"/>
                <a:sym typeface="Calibri"/>
              </a:rPr>
              <a:t>Make sure you are doing your part. </a:t>
            </a:r>
            <a:endParaRPr sz="2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1" name="Shape 341"/>
        <p:cNvGrpSpPr/>
        <p:nvPr/>
      </p:nvGrpSpPr>
      <p:grpSpPr>
        <a:xfrm>
          <a:off x="0" y="0"/>
          <a:ext cx="0" cy="0"/>
          <a:chOff x="0" y="0"/>
          <a:chExt cx="0" cy="0"/>
        </a:xfrm>
      </p:grpSpPr>
      <p:sp>
        <p:nvSpPr>
          <p:cNvPr id="342" name="Google Shape;342;p27"/>
          <p:cNvSpPr txBox="1"/>
          <p:nvPr>
            <p:ph type="title"/>
          </p:nvPr>
        </p:nvSpPr>
        <p:spPr>
          <a:xfrm>
            <a:off x="838200" y="1825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venir"/>
              <a:buNone/>
            </a:pPr>
            <a:r>
              <a:rPr b="1" lang="en-US">
                <a:latin typeface="Avenir"/>
                <a:ea typeface="Avenir"/>
                <a:cs typeface="Avenir"/>
                <a:sym typeface="Avenir"/>
              </a:rPr>
              <a:t>References</a:t>
            </a:r>
            <a:endParaRPr/>
          </a:p>
        </p:txBody>
      </p:sp>
      <p:sp>
        <p:nvSpPr>
          <p:cNvPr id="343" name="Google Shape;343;p27"/>
          <p:cNvSpPr txBox="1"/>
          <p:nvPr>
            <p:ph idx="1" type="body"/>
          </p:nvPr>
        </p:nvSpPr>
        <p:spPr>
          <a:xfrm>
            <a:off x="838200" y="1016457"/>
            <a:ext cx="9934775" cy="48250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None/>
            </a:pPr>
            <a:r>
              <a:rPr lang="en-US" sz="1100">
                <a:latin typeface="Avenir"/>
                <a:ea typeface="Avenir"/>
                <a:cs typeface="Avenir"/>
                <a:sym typeface="Avenir"/>
              </a:rPr>
              <a:t>Algren D, Monteilh C, Rubin C, et al. Fentanyl-associated fatalities among illicit drug users in Wayne County, Michigan (July 2005-May 2006).Journal Of Medical Toxicology: Official Journal of the American College Of Medical Toxicology [serial online]. March 2013; 9(1):106-115.</a:t>
            </a:r>
            <a:endParaRPr/>
          </a:p>
          <a:p>
            <a:pPr indent="0" lvl="0" marL="0" rtl="0" algn="l">
              <a:lnSpc>
                <a:spcPct val="90000"/>
              </a:lnSpc>
              <a:spcBef>
                <a:spcPts val="1000"/>
              </a:spcBef>
              <a:spcAft>
                <a:spcPts val="0"/>
              </a:spcAft>
              <a:buClr>
                <a:schemeClr val="dk1"/>
              </a:buClr>
              <a:buSzPts val="1100"/>
              <a:buNone/>
            </a:pPr>
            <a:r>
              <a:rPr lang="en-US" sz="1100">
                <a:latin typeface="Avenir"/>
                <a:ea typeface="Avenir"/>
                <a:cs typeface="Avenir"/>
                <a:sym typeface="Avenir"/>
              </a:rPr>
              <a:t>Department of Justice, Drug Enforcement Administration, DEA Investigative Reporting, January 2015.</a:t>
            </a:r>
            <a:endParaRPr/>
          </a:p>
          <a:p>
            <a:pPr indent="0" lvl="0" marL="0" rtl="0" algn="l">
              <a:lnSpc>
                <a:spcPct val="90000"/>
              </a:lnSpc>
              <a:spcBef>
                <a:spcPts val="1000"/>
              </a:spcBef>
              <a:spcAft>
                <a:spcPts val="0"/>
              </a:spcAft>
              <a:buClr>
                <a:schemeClr val="dk1"/>
              </a:buClr>
              <a:buSzPts val="1100"/>
              <a:buNone/>
            </a:pPr>
            <a:r>
              <a:rPr lang="en-US" sz="1100">
                <a:latin typeface="Avenir"/>
                <a:ea typeface="Avenir"/>
                <a:cs typeface="Avenir"/>
                <a:sym typeface="Avenir"/>
              </a:rPr>
              <a:t> NIDA. 2023, December 13. Reported drug use among adolescents continued to hold below pre-pandemic levels in 2023. Retrieved from https://nida.nih.gov/news-events/news-releases/2023/12/reported-drug-use-among-adolescents-continued-to-hold-below-pre-pandemic-levels-in-2023 on 2024, May 1</a:t>
            </a:r>
            <a:endParaRPr/>
          </a:p>
          <a:p>
            <a:pPr indent="0" lvl="0" marL="0" rtl="0" algn="l">
              <a:lnSpc>
                <a:spcPct val="90000"/>
              </a:lnSpc>
              <a:spcBef>
                <a:spcPts val="1000"/>
              </a:spcBef>
              <a:spcAft>
                <a:spcPts val="0"/>
              </a:spcAft>
              <a:buClr>
                <a:schemeClr val="dk1"/>
              </a:buClr>
              <a:buSzPts val="1100"/>
              <a:buNone/>
            </a:pPr>
            <a:r>
              <a:rPr lang="en-US" sz="1100">
                <a:latin typeface="Avenir"/>
                <a:ea typeface="Avenir"/>
                <a:cs typeface="Avenir"/>
                <a:sym typeface="Avenir"/>
              </a:rPr>
              <a:t>Wilson N, Kariisa M, Seth P, Smith H IV, Davis NL. Drug and Opioid-Involved Overdose Deaths — United States, 2017–2018. MMWR Morb Mortal Wkly Rep 2020;69:290–297. DOI: http://dx.doi.org/10.15585/mmwr.mm6911a4</a:t>
            </a:r>
            <a:endParaRPr/>
          </a:p>
          <a:p>
            <a:pPr indent="0" lvl="0" marL="0" rtl="0" algn="l">
              <a:lnSpc>
                <a:spcPct val="90000"/>
              </a:lnSpc>
              <a:spcBef>
                <a:spcPts val="1000"/>
              </a:spcBef>
              <a:spcAft>
                <a:spcPts val="0"/>
              </a:spcAft>
              <a:buClr>
                <a:schemeClr val="dk1"/>
              </a:buClr>
              <a:buSzPts val="1100"/>
              <a:buNone/>
            </a:pPr>
            <a:r>
              <a:rPr lang="en-US" sz="1100">
                <a:latin typeface="Avenir"/>
                <a:ea typeface="Avenir"/>
                <a:cs typeface="Avenir"/>
                <a:sym typeface="Avenir"/>
              </a:rPr>
              <a:t>NCHS, National Vital Statistics System. Estimates for 2020 are based on provisional data. Estimates for 2015-2019 are based on final data (available from: https://www.cdc.gov/nchs/nvss/vsrr/drug-overdose-data.htm).</a:t>
            </a:r>
            <a:endParaRPr/>
          </a:p>
          <a:p>
            <a:pPr indent="0" lvl="0" marL="0" rtl="0" algn="l">
              <a:lnSpc>
                <a:spcPct val="90000"/>
              </a:lnSpc>
              <a:spcBef>
                <a:spcPts val="1000"/>
              </a:spcBef>
              <a:spcAft>
                <a:spcPts val="0"/>
              </a:spcAft>
              <a:buClr>
                <a:schemeClr val="dk1"/>
              </a:buClr>
              <a:buSzPts val="1100"/>
              <a:buNone/>
            </a:pPr>
            <a:r>
              <a:rPr lang="en-US" sz="1100">
                <a:latin typeface="Avenir"/>
                <a:ea typeface="Avenir"/>
                <a:cs typeface="Avenir"/>
                <a:sym typeface="Avenir"/>
              </a:rPr>
              <a:t>Bergh, Marianne Skov-Skov et al. “Selectivity and sensitivity of urine fentanyl test strips to detect fentanyl analogues in illicit drugs.” The International Journal on Drug Policy. Vol. 90 (2021): https://doi.org/10.1016/j.drugpo.2020.103065</a:t>
            </a:r>
            <a:endParaRPr/>
          </a:p>
          <a:p>
            <a:pPr indent="0" lvl="0" marL="0" rtl="0" algn="l">
              <a:lnSpc>
                <a:spcPct val="90000"/>
              </a:lnSpc>
              <a:spcBef>
                <a:spcPts val="1000"/>
              </a:spcBef>
              <a:spcAft>
                <a:spcPts val="0"/>
              </a:spcAft>
              <a:buClr>
                <a:schemeClr val="dk1"/>
              </a:buClr>
              <a:buSzPts val="1100"/>
              <a:buNone/>
            </a:pPr>
            <a:r>
              <a:rPr lang="en-US" sz="1100">
                <a:latin typeface="Avenir"/>
                <a:ea typeface="Avenir"/>
                <a:cs typeface="Avenir"/>
                <a:sym typeface="Avenir"/>
              </a:rPr>
              <a:t>Gaither JR. National Trends in Pediatric Deaths From Fentanyl, 1999-2021. JAMA Pediatr. 2023;177(7):733–735. doi:10.1001/jamapediatrics.2023.0793</a:t>
            </a:r>
            <a:endParaRPr/>
          </a:p>
          <a:p>
            <a:pPr indent="0" lvl="0" marL="0" rtl="0" algn="l">
              <a:lnSpc>
                <a:spcPct val="90000"/>
              </a:lnSpc>
              <a:spcBef>
                <a:spcPts val="1000"/>
              </a:spcBef>
              <a:spcAft>
                <a:spcPts val="0"/>
              </a:spcAft>
              <a:buClr>
                <a:schemeClr val="dk1"/>
              </a:buClr>
              <a:buSzPts val="1100"/>
              <a:buNone/>
            </a:pPr>
            <a:r>
              <a:rPr lang="en-US" sz="1100">
                <a:latin typeface="Avenir"/>
                <a:ea typeface="Avenir"/>
                <a:cs typeface="Avenir"/>
                <a:sym typeface="Avenir"/>
              </a:rPr>
              <a:t>O’Jiaku-Okorie, Adaeze, Xianghua Yin, and Christine Lucas. “QuickStats: Rate of Emergency Department Visits for Substance Use Disorders Among Adults Aged ≥18 Years, by Age Group — National Hospital Ambulatory Medical Care Survey, United States, 2018–2019 and 2020–2021.” MMWR. Morbidity and Mortality Weekly Report 72, no. 39 (September 29, 2023): 1073. https://doi.org/10.15585/mmwr.mm7239a6.</a:t>
            </a:r>
            <a:endParaRPr/>
          </a:p>
          <a:p>
            <a:pPr indent="0" lvl="0" marL="0" rtl="0" algn="l">
              <a:lnSpc>
                <a:spcPct val="90000"/>
              </a:lnSpc>
              <a:spcBef>
                <a:spcPts val="1000"/>
              </a:spcBef>
              <a:spcAft>
                <a:spcPts val="0"/>
              </a:spcAft>
              <a:buClr>
                <a:schemeClr val="dk1"/>
              </a:buClr>
              <a:buSzPts val="1100"/>
              <a:buNone/>
            </a:pPr>
            <a:r>
              <a:rPr lang="en-US" sz="1100">
                <a:latin typeface="Avenir"/>
                <a:ea typeface="Avenir"/>
                <a:cs typeface="Avenir"/>
                <a:sym typeface="Avenir"/>
              </a:rPr>
              <a:t>Robertson, Elizabeth B., Susan L. David, and Suman A. Rao. “Preventing Drug Use Among Children and Adolescents: A Research-Based Guide for Parents, Educators, and Community Leaders.” 2nd ed. 1997. Reprint, Bethesda, MD: U.S. Department of Health and Human Services, National Institutes of Health, National Institute on Drug Abuse, 2003. https://nida.nih.gov/sites/default/files/preventingdruguse_2.pdf.</a:t>
            </a:r>
            <a:endParaRPr/>
          </a:p>
          <a:p>
            <a:pPr indent="0" lvl="0" marL="0" rtl="0" algn="l">
              <a:lnSpc>
                <a:spcPct val="90000"/>
              </a:lnSpc>
              <a:spcBef>
                <a:spcPts val="1000"/>
              </a:spcBef>
              <a:spcAft>
                <a:spcPts val="0"/>
              </a:spcAft>
              <a:buClr>
                <a:schemeClr val="dk1"/>
              </a:buClr>
              <a:buSzPts val="1100"/>
              <a:buNone/>
            </a:pPr>
            <a:r>
              <a:rPr lang="en-US" sz="1100">
                <a:latin typeface="Avenir"/>
                <a:ea typeface="Avenir"/>
                <a:cs typeface="Avenir"/>
                <a:sym typeface="Avenir"/>
              </a:rPr>
              <a:t>Substance Abuse and Mental Health Services Administration. “Drug Abuse Warning Network (DAWN): Findings from Drug-Related Emergency Department Visits, 2022.” Rockville, MD: Center for Behavioral Health Statistics and Quality, Substance Abuse and Mental Health Services Administration, 2023. https://store.samhsa.gov/sites/default/files/pep23-07-03-001.pdf.</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8" name="Shape 348"/>
        <p:cNvGrpSpPr/>
        <p:nvPr/>
      </p:nvGrpSpPr>
      <p:grpSpPr>
        <a:xfrm>
          <a:off x="0" y="0"/>
          <a:ext cx="0" cy="0"/>
          <a:chOff x="0" y="0"/>
          <a:chExt cx="0" cy="0"/>
        </a:xfrm>
      </p:grpSpPr>
      <p:sp>
        <p:nvSpPr>
          <p:cNvPr id="349" name="Google Shape;349;p28"/>
          <p:cNvSpPr txBox="1"/>
          <p:nvPr>
            <p:ph type="title"/>
          </p:nvPr>
        </p:nvSpPr>
        <p:spPr>
          <a:xfrm>
            <a:off x="838200" y="1825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venir"/>
              <a:buNone/>
            </a:pPr>
            <a:r>
              <a:rPr b="1" lang="en-US">
                <a:latin typeface="Avenir"/>
                <a:ea typeface="Avenir"/>
                <a:cs typeface="Avenir"/>
                <a:sym typeface="Avenir"/>
              </a:rPr>
              <a:t>References</a:t>
            </a:r>
            <a:endParaRPr/>
          </a:p>
        </p:txBody>
      </p:sp>
      <p:sp>
        <p:nvSpPr>
          <p:cNvPr id="350" name="Google Shape;350;p28"/>
          <p:cNvSpPr txBox="1"/>
          <p:nvPr>
            <p:ph idx="1" type="body"/>
          </p:nvPr>
        </p:nvSpPr>
        <p:spPr>
          <a:xfrm>
            <a:off x="936978" y="1105959"/>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000000"/>
              </a:buClr>
              <a:buSzPts val="1200"/>
              <a:buNone/>
            </a:pPr>
            <a:r>
              <a:rPr b="0" i="0" lang="en-US" sz="1200" u="none" strike="noStrike">
                <a:solidFill>
                  <a:srgbClr val="000000"/>
                </a:solidFill>
                <a:latin typeface="Avenir"/>
                <a:ea typeface="Avenir"/>
                <a:cs typeface="Avenir"/>
                <a:sym typeface="Avenir"/>
              </a:rPr>
              <a:t>Garnett MF, Miniño AM. Drug Overdose Deaths in the United States, 2003-2023. </a:t>
            </a:r>
            <a:r>
              <a:rPr b="0" i="1" lang="en-US" sz="1200" u="none" strike="noStrike">
                <a:solidFill>
                  <a:srgbClr val="000000"/>
                </a:solidFill>
                <a:latin typeface="Avenir"/>
                <a:ea typeface="Avenir"/>
                <a:cs typeface="Avenir"/>
                <a:sym typeface="Avenir"/>
              </a:rPr>
              <a:t>HRB National Drugs Library (Health Research Board)</a:t>
            </a:r>
            <a:r>
              <a:rPr b="0" i="0" lang="en-US" sz="1200" u="none" strike="noStrike">
                <a:solidFill>
                  <a:srgbClr val="000000"/>
                </a:solidFill>
                <a:latin typeface="Avenir"/>
                <a:ea typeface="Avenir"/>
                <a:cs typeface="Avenir"/>
                <a:sym typeface="Avenir"/>
              </a:rPr>
              <a:t>. 2024;522(522). doi:https://doi.org/10.15620/cdc/170565</a:t>
            </a:r>
            <a:endParaRPr/>
          </a:p>
          <a:p>
            <a:pPr indent="0" lvl="0" marL="0" rtl="0" algn="l">
              <a:lnSpc>
                <a:spcPct val="100000"/>
              </a:lnSpc>
              <a:spcBef>
                <a:spcPts val="1000"/>
              </a:spcBef>
              <a:spcAft>
                <a:spcPts val="0"/>
              </a:spcAft>
              <a:buClr>
                <a:srgbClr val="000000"/>
              </a:buClr>
              <a:buSzPts val="1200"/>
              <a:buNone/>
            </a:pPr>
            <a:r>
              <a:rPr b="0" i="0" lang="en-US" sz="1200" u="none" strike="noStrike">
                <a:solidFill>
                  <a:srgbClr val="000000"/>
                </a:solidFill>
                <a:latin typeface="Avenir"/>
                <a:ea typeface="Avenir"/>
                <a:cs typeface="Avenir"/>
                <a:sym typeface="Avenir"/>
              </a:rPr>
              <a:t>Explore Non-Medical Drug Use - Past Year in West Virginia | AHR. Americashealthrankings.org. Published 2024. Accessed August 25, 2025. https://www.americashealthrankings.org/explore/measures/drug_use/WV</a:t>
            </a:r>
            <a:endParaRPr/>
          </a:p>
          <a:p>
            <a:pPr indent="0" lvl="0" marL="0" rtl="0" algn="l">
              <a:lnSpc>
                <a:spcPct val="100000"/>
              </a:lnSpc>
              <a:spcBef>
                <a:spcPts val="1000"/>
              </a:spcBef>
              <a:spcAft>
                <a:spcPts val="0"/>
              </a:spcAft>
              <a:buClr>
                <a:srgbClr val="000000"/>
              </a:buClr>
              <a:buSzPts val="1200"/>
              <a:buNone/>
            </a:pPr>
            <a:r>
              <a:rPr b="0" i="1" lang="en-US" sz="1200" u="none" strike="noStrike">
                <a:solidFill>
                  <a:srgbClr val="000000"/>
                </a:solidFill>
                <a:latin typeface="Avenir"/>
                <a:ea typeface="Avenir"/>
                <a:cs typeface="Avenir"/>
                <a:sym typeface="Avenir"/>
              </a:rPr>
              <a:t>FENTANYL IS FREQUENTLY SUBSTITUTED for or MIXED into OTHER DRUGS, and OFTEN without an INDIVIDUAL KNOWING IT. FENTANYL RESOURCES WHAT IS FENTANYL?</a:t>
            </a:r>
            <a:r>
              <a:rPr b="0" i="0" lang="en-US" sz="1200" u="none" strike="noStrike">
                <a:solidFill>
                  <a:srgbClr val="000000"/>
                </a:solidFill>
                <a:latin typeface="Avenir"/>
                <a:ea typeface="Avenir"/>
                <a:cs typeface="Avenir"/>
                <a:sym typeface="Avenir"/>
              </a:rPr>
              <a:t> Accessed August 25, 2025. https://www.cadca.org/wp-content/uploads/2025/07/NIDA_ABCD_FentanylFlyer.pdf</a:t>
            </a:r>
            <a:endParaRPr/>
          </a:p>
          <a:p>
            <a:pPr indent="0" lvl="0" marL="0" rtl="0" algn="l">
              <a:lnSpc>
                <a:spcPct val="100000"/>
              </a:lnSpc>
              <a:spcBef>
                <a:spcPts val="1000"/>
              </a:spcBef>
              <a:spcAft>
                <a:spcPts val="0"/>
              </a:spcAft>
              <a:buClr>
                <a:srgbClr val="000000"/>
              </a:buClr>
              <a:buSzPts val="1200"/>
              <a:buNone/>
            </a:pPr>
            <a:r>
              <a:rPr b="0" i="0" lang="en-US" sz="1200" u="none" strike="noStrike">
                <a:solidFill>
                  <a:srgbClr val="000000"/>
                </a:solidFill>
                <a:latin typeface="Avenir"/>
                <a:ea typeface="Avenir"/>
                <a:cs typeface="Avenir"/>
                <a:sym typeface="Avenir"/>
              </a:rPr>
              <a:t>Opioid Overdose Deaths by Age Group | KFF. KFF. Published August 21, 2025. Accessed August 25, 2025. https://www.kff.org/other/state-indicator/opioid-overdose-deaths-by-age-group/?activeTab=graph&amp;currentTimeframe=0&amp;startTimeframe=4&amp;selectedDistributions=0-24--25-34&amp;selectedRows=%7B%22wrapups%22:%7B%22united-states%22:%7B%7D%7D</a:t>
            </a:r>
            <a:endParaRPr/>
          </a:p>
          <a:p>
            <a:pPr indent="0" lvl="0" marL="0" rtl="0" algn="l">
              <a:lnSpc>
                <a:spcPct val="100000"/>
              </a:lnSpc>
              <a:spcBef>
                <a:spcPts val="1000"/>
              </a:spcBef>
              <a:spcAft>
                <a:spcPts val="0"/>
              </a:spcAft>
              <a:buClr>
                <a:srgbClr val="000000"/>
              </a:buClr>
              <a:buSzPts val="1200"/>
              <a:buNone/>
            </a:pPr>
            <a:r>
              <a:rPr b="0" i="0" lang="en-US" sz="1200" u="none" strike="noStrike">
                <a:solidFill>
                  <a:srgbClr val="000000"/>
                </a:solidFill>
                <a:latin typeface="Avenir"/>
                <a:ea typeface="Avenir"/>
                <a:cs typeface="Avenir"/>
                <a:sym typeface="Avenir"/>
              </a:rPr>
              <a:t>West Virginia Office of Drug Control Policy. Data Dashboard. Wv.gov. Published 2020. https://dhhr.wv.gov/office-of-drug-control-policy/datadashboard/Pages/default.aspx</a:t>
            </a:r>
            <a:endParaRPr b="0" i="0" sz="1200" u="none" strike="noStrike">
              <a:solidFill>
                <a:srgbClr val="000000"/>
              </a:solidFill>
              <a:latin typeface="Avenir"/>
              <a:ea typeface="Avenir"/>
              <a:cs typeface="Avenir"/>
              <a:sym typeface="Avenir"/>
            </a:endParaRPr>
          </a:p>
          <a:p>
            <a:pPr indent="0" lvl="0" marL="0" rtl="0" algn="l">
              <a:lnSpc>
                <a:spcPct val="100000"/>
              </a:lnSpc>
              <a:spcBef>
                <a:spcPts val="1000"/>
              </a:spcBef>
              <a:spcAft>
                <a:spcPts val="0"/>
              </a:spcAft>
              <a:buClr>
                <a:srgbClr val="000000"/>
              </a:buClr>
              <a:buSzPts val="1200"/>
              <a:buNone/>
            </a:pPr>
            <a:r>
              <a:rPr b="0" i="0" lang="en-US" sz="1200" u="none" strike="noStrike">
                <a:solidFill>
                  <a:srgbClr val="000000"/>
                </a:solidFill>
                <a:latin typeface="Avenir"/>
                <a:ea typeface="Avenir"/>
                <a:cs typeface="Avenir"/>
                <a:sym typeface="Avenir"/>
              </a:rPr>
              <a:t>National Institute On Drug Abuse. Reported Use of Most Drugs among Adolescents Remained Low in 2024 | National Institute on Drug Abuse. National Institute on Drug Abuse. Published December 17, 2024. </a:t>
            </a:r>
            <a:r>
              <a:rPr b="0" i="0" lang="en-US" sz="1200" u="sng" strike="noStrike">
                <a:solidFill>
                  <a:schemeClr val="hlink"/>
                </a:solidFill>
                <a:latin typeface="Avenir"/>
                <a:ea typeface="Avenir"/>
                <a:cs typeface="Avenir"/>
                <a:sym typeface="Avenir"/>
                <a:hlinkClick r:id="rId4"/>
              </a:rPr>
              <a:t>https://nida.nih.gov/news-events/news-releases/2024/12/reported-use-of-most-drugs-among-adolescents-remained-low-in-2024</a:t>
            </a:r>
            <a:endParaRPr b="0" i="0" sz="1200" u="none" strike="noStrike">
              <a:solidFill>
                <a:srgbClr val="000000"/>
              </a:solidFill>
              <a:latin typeface="Avenir"/>
              <a:ea typeface="Avenir"/>
              <a:cs typeface="Avenir"/>
              <a:sym typeface="Avenir"/>
            </a:endParaRPr>
          </a:p>
          <a:p>
            <a:pPr indent="0" lvl="0" marL="0" rtl="0" algn="l">
              <a:lnSpc>
                <a:spcPct val="100000"/>
              </a:lnSpc>
              <a:spcBef>
                <a:spcPts val="0"/>
              </a:spcBef>
              <a:spcAft>
                <a:spcPts val="0"/>
              </a:spcAft>
              <a:buClr>
                <a:schemeClr val="dk1"/>
              </a:buClr>
              <a:buSzPts val="1100"/>
              <a:buNone/>
            </a:pPr>
            <a:r>
              <a:t/>
            </a:r>
            <a:endParaRPr sz="1200"/>
          </a:p>
          <a:p>
            <a:pPr indent="0" lvl="0" marL="0" rtl="0" algn="l">
              <a:lnSpc>
                <a:spcPct val="100000"/>
              </a:lnSpc>
              <a:spcBef>
                <a:spcPts val="0"/>
              </a:spcBef>
              <a:spcAft>
                <a:spcPts val="0"/>
              </a:spcAft>
              <a:buClr>
                <a:schemeClr val="dk1"/>
              </a:buClr>
              <a:buSzPts val="1100"/>
              <a:buFont typeface="Arial"/>
              <a:buNone/>
            </a:pPr>
            <a:r>
              <a:rPr lang="en-US" sz="1200"/>
              <a:t>Baker, Emily A. &amp; Miracle, Tessa L. (2022). College Prescription Drug Study Key Findings Report. College of Pharmacy, The Ohio State University: Columbus, Ohio</a:t>
            </a:r>
            <a:endParaRPr sz="1200"/>
          </a:p>
          <a:p>
            <a:pPr indent="0" lvl="0" marL="0" rtl="0" algn="l">
              <a:lnSpc>
                <a:spcPct val="100000"/>
              </a:lnSpc>
              <a:spcBef>
                <a:spcPts val="1000"/>
              </a:spcBef>
              <a:spcAft>
                <a:spcPts val="0"/>
              </a:spcAft>
              <a:buClr>
                <a:srgbClr val="000000"/>
              </a:buClr>
              <a:buSzPts val="1200"/>
              <a:buNone/>
            </a:pPr>
            <a:r>
              <a:t/>
            </a:r>
            <a:endParaRPr sz="1200">
              <a:solidFill>
                <a:srgbClr val="000000"/>
              </a:solidFill>
              <a:latin typeface="Avenir"/>
              <a:ea typeface="Avenir"/>
              <a:cs typeface="Avenir"/>
              <a:sym typeface="Aveni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5" name="Shape 355"/>
        <p:cNvGrpSpPr/>
        <p:nvPr/>
      </p:nvGrpSpPr>
      <p:grpSpPr>
        <a:xfrm>
          <a:off x="0" y="0"/>
          <a:ext cx="0" cy="0"/>
          <a:chOff x="0" y="0"/>
          <a:chExt cx="0" cy="0"/>
        </a:xfrm>
      </p:grpSpPr>
      <p:sp>
        <p:nvSpPr>
          <p:cNvPr id="356" name="Google Shape;356;p29"/>
          <p:cNvSpPr txBox="1"/>
          <p:nvPr>
            <p:ph type="title"/>
          </p:nvPr>
        </p:nvSpPr>
        <p:spPr>
          <a:xfrm>
            <a:off x="165650" y="1268050"/>
            <a:ext cx="12192000" cy="1559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venir"/>
              <a:buNone/>
            </a:pPr>
            <a:r>
              <a:t/>
            </a:r>
            <a:endParaRPr b="1" sz="4000">
              <a:latin typeface="Avenir"/>
              <a:ea typeface="Avenir"/>
              <a:cs typeface="Avenir"/>
              <a:sym typeface="Avenir"/>
            </a:endParaRPr>
          </a:p>
          <a:p>
            <a:pPr indent="0" lvl="0" marL="0" rtl="0" algn="l">
              <a:lnSpc>
                <a:spcPct val="90000"/>
              </a:lnSpc>
              <a:spcBef>
                <a:spcPts val="0"/>
              </a:spcBef>
              <a:spcAft>
                <a:spcPts val="0"/>
              </a:spcAft>
              <a:buClr>
                <a:schemeClr val="dk1"/>
              </a:buClr>
              <a:buSzPct val="100000"/>
              <a:buFont typeface="Avenir"/>
              <a:buNone/>
            </a:pPr>
            <a:r>
              <a:t/>
            </a:r>
            <a:endParaRPr b="1" sz="4000">
              <a:latin typeface="Avenir"/>
              <a:ea typeface="Avenir"/>
              <a:cs typeface="Avenir"/>
              <a:sym typeface="Avenir"/>
            </a:endParaRPr>
          </a:p>
          <a:p>
            <a:pPr indent="0" lvl="0" marL="0" rtl="0" algn="l">
              <a:lnSpc>
                <a:spcPct val="90000"/>
              </a:lnSpc>
              <a:spcBef>
                <a:spcPts val="0"/>
              </a:spcBef>
              <a:spcAft>
                <a:spcPts val="0"/>
              </a:spcAft>
              <a:buClr>
                <a:schemeClr val="dk1"/>
              </a:buClr>
              <a:buSzPct val="100000"/>
              <a:buFont typeface="Avenir"/>
              <a:buNone/>
            </a:pPr>
            <a:r>
              <a:rPr b="1" lang="en-US" sz="4000">
                <a:latin typeface="Avenir"/>
                <a:ea typeface="Avenir"/>
                <a:cs typeface="Avenir"/>
                <a:sym typeface="Avenir"/>
              </a:rPr>
              <a:t>   </a:t>
            </a:r>
            <a:r>
              <a:rPr b="1" lang="en-US" sz="4000">
                <a:latin typeface="Avenir"/>
                <a:ea typeface="Avenir"/>
                <a:cs typeface="Avenir"/>
                <a:sym typeface="Avenir"/>
              </a:rPr>
              <a:t>WV Office of Drug Control Policy Data Dashboard</a:t>
            </a:r>
            <a:endParaRPr/>
          </a:p>
        </p:txBody>
      </p:sp>
      <p:sp>
        <p:nvSpPr>
          <p:cNvPr id="357" name="Google Shape;357;p29"/>
          <p:cNvSpPr txBox="1"/>
          <p:nvPr>
            <p:ph idx="1" type="body"/>
          </p:nvPr>
        </p:nvSpPr>
        <p:spPr>
          <a:xfrm>
            <a:off x="0" y="1731825"/>
            <a:ext cx="12192000" cy="2154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US" sz="2400" u="sng">
                <a:solidFill>
                  <a:schemeClr val="hlink"/>
                </a:solidFill>
                <a:latin typeface="Avenir"/>
                <a:ea typeface="Avenir"/>
                <a:cs typeface="Avenir"/>
                <a:sym typeface="Avenir"/>
                <a:hlinkClick r:id="rId4"/>
              </a:rPr>
              <a:t>https://dhhr.wv.gov/office-of-drug-control-policy/datadashboard/Pages/default.aspx</a:t>
            </a:r>
            <a:endParaRPr sz="2400">
              <a:latin typeface="Avenir"/>
              <a:ea typeface="Avenir"/>
              <a:cs typeface="Avenir"/>
              <a:sym typeface="Avenir"/>
            </a:endParaRPr>
          </a:p>
          <a:p>
            <a:pPr indent="-76200" lvl="0" marL="228600" rtl="0" algn="ctr">
              <a:lnSpc>
                <a:spcPct val="90000"/>
              </a:lnSpc>
              <a:spcBef>
                <a:spcPts val="1000"/>
              </a:spcBef>
              <a:spcAft>
                <a:spcPts val="0"/>
              </a:spcAft>
              <a:buClr>
                <a:schemeClr val="dk1"/>
              </a:buClr>
              <a:buSzPts val="2400"/>
              <a:buNone/>
            </a:pPr>
            <a:r>
              <a:t/>
            </a:r>
            <a:endParaRPr sz="2400">
              <a:latin typeface="Avenir"/>
              <a:ea typeface="Avenir"/>
              <a:cs typeface="Avenir"/>
              <a:sym typeface="Avenir"/>
            </a:endParaRPr>
          </a:p>
        </p:txBody>
      </p:sp>
      <p:sp>
        <p:nvSpPr>
          <p:cNvPr id="358" name="Google Shape;358;p29"/>
          <p:cNvSpPr txBox="1"/>
          <p:nvPr/>
        </p:nvSpPr>
        <p:spPr>
          <a:xfrm>
            <a:off x="283950" y="3375461"/>
            <a:ext cx="12192000" cy="1077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4000"/>
              <a:buFont typeface="Avenir"/>
              <a:buNone/>
            </a:pPr>
            <a:r>
              <a:rPr lang="en-US" sz="4000">
                <a:solidFill>
                  <a:schemeClr val="dk1"/>
                </a:solidFill>
                <a:latin typeface="Avenir"/>
                <a:ea typeface="Avenir"/>
                <a:cs typeface="Avenir"/>
                <a:sym typeface="Avenir"/>
              </a:rPr>
              <a:t>Not My Kid</a:t>
            </a:r>
            <a:endParaRPr/>
          </a:p>
          <a:p>
            <a:pPr indent="0" lvl="0" marL="0" marR="0" rtl="0" algn="ctr">
              <a:spcBef>
                <a:spcPts val="0"/>
              </a:spcBef>
              <a:spcAft>
                <a:spcPts val="0"/>
              </a:spcAft>
              <a:buClr>
                <a:schemeClr val="dk1"/>
              </a:buClr>
              <a:buSzPts val="2400"/>
              <a:buFont typeface="Avenir"/>
              <a:buNone/>
            </a:pPr>
            <a:r>
              <a:rPr lang="en-US" sz="2400" u="sng">
                <a:solidFill>
                  <a:schemeClr val="dk1"/>
                </a:solidFill>
                <a:latin typeface="Avenir"/>
                <a:ea typeface="Avenir"/>
                <a:cs typeface="Avenir"/>
                <a:sym typeface="Avenir"/>
                <a:hlinkClick r:id="rId5">
                  <a:extLst>
                    <a:ext uri="{A12FA001-AC4F-418D-AE19-62706E023703}">
                      <ahyp:hlinkClr val="tx"/>
                    </a:ext>
                  </a:extLst>
                </a:hlinkClick>
              </a:rPr>
              <a:t>https://notmykid.org/prevention-education/</a:t>
            </a:r>
            <a:r>
              <a:rPr lang="en-US" sz="2400">
                <a:solidFill>
                  <a:schemeClr val="dk1"/>
                </a:solidFill>
                <a:latin typeface="Avenir"/>
                <a:ea typeface="Avenir"/>
                <a:cs typeface="Avenir"/>
                <a:sym typeface="Avenir"/>
              </a:rPr>
              <a:t> </a:t>
            </a:r>
            <a:endParaRPr sz="2400">
              <a:solidFill>
                <a:schemeClr val="dk1"/>
              </a:solidFill>
              <a:latin typeface="Avenir"/>
              <a:ea typeface="Avenir"/>
              <a:cs typeface="Avenir"/>
              <a:sym typeface="Avenir"/>
            </a:endParaRPr>
          </a:p>
        </p:txBody>
      </p:sp>
      <p:sp>
        <p:nvSpPr>
          <p:cNvPr id="359" name="Google Shape;359;p29"/>
          <p:cNvSpPr txBox="1"/>
          <p:nvPr/>
        </p:nvSpPr>
        <p:spPr>
          <a:xfrm>
            <a:off x="165651" y="5513899"/>
            <a:ext cx="12192000" cy="1077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a:solidFill>
                  <a:schemeClr val="dk1"/>
                </a:solidFill>
                <a:latin typeface="Avenir"/>
                <a:ea typeface="Avenir"/>
                <a:cs typeface="Avenir"/>
                <a:sym typeface="Avenir"/>
              </a:rPr>
              <a:t>SAMHSA - 988 Suicide and Crisis Lifeline</a:t>
            </a:r>
            <a:endParaRPr/>
          </a:p>
          <a:p>
            <a:pPr indent="0" lvl="0" marL="0" marR="0" rtl="0" algn="ctr">
              <a:spcBef>
                <a:spcPts val="0"/>
              </a:spcBef>
              <a:spcAft>
                <a:spcPts val="0"/>
              </a:spcAft>
              <a:buNone/>
            </a:pPr>
            <a:r>
              <a:rPr lang="en-US" sz="2400" u="sng">
                <a:solidFill>
                  <a:schemeClr val="dk1"/>
                </a:solidFill>
                <a:latin typeface="Avenir"/>
                <a:ea typeface="Avenir"/>
                <a:cs typeface="Avenir"/>
                <a:sym typeface="Avenir"/>
                <a:hlinkClick r:id="rId6">
                  <a:extLst>
                    <a:ext uri="{A12FA001-AC4F-418D-AE19-62706E023703}">
                      <ahyp:hlinkClr val="tx"/>
                    </a:ext>
                  </a:extLst>
                </a:hlinkClick>
              </a:rPr>
              <a:t>https://www.samhsa.gov/find-help/988</a:t>
            </a:r>
            <a:endParaRPr sz="2400">
              <a:solidFill>
                <a:schemeClr val="dk1"/>
              </a:solidFill>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4" name="Shape 104"/>
        <p:cNvGrpSpPr/>
        <p:nvPr/>
      </p:nvGrpSpPr>
      <p:grpSpPr>
        <a:xfrm>
          <a:off x="0" y="0"/>
          <a:ext cx="0" cy="0"/>
          <a:chOff x="0" y="0"/>
          <a:chExt cx="0" cy="0"/>
        </a:xfrm>
      </p:grpSpPr>
      <p:pic>
        <p:nvPicPr>
          <p:cNvPr id="105" name="Google Shape;105;p5"/>
          <p:cNvPicPr preferRelativeResize="0"/>
          <p:nvPr/>
        </p:nvPicPr>
        <p:blipFill rotWithShape="1">
          <a:blip r:embed="rId4">
            <a:alphaModFix/>
          </a:blip>
          <a:srcRect b="0" l="0" r="0" t="0"/>
          <a:stretch/>
        </p:blipFill>
        <p:spPr>
          <a:xfrm>
            <a:off x="10220089" y="5854700"/>
            <a:ext cx="1629010" cy="827910"/>
          </a:xfrm>
          <a:prstGeom prst="rect">
            <a:avLst/>
          </a:prstGeom>
          <a:noFill/>
          <a:ln>
            <a:noFill/>
          </a:ln>
        </p:spPr>
      </p:pic>
      <p:sp>
        <p:nvSpPr>
          <p:cNvPr id="106" name="Google Shape;106;p5"/>
          <p:cNvSpPr txBox="1"/>
          <p:nvPr/>
        </p:nvSpPr>
        <p:spPr>
          <a:xfrm>
            <a:off x="723900" y="311363"/>
            <a:ext cx="9626600"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chemeClr val="dk1"/>
                </a:solidFill>
                <a:latin typeface="Avenir"/>
                <a:ea typeface="Avenir"/>
                <a:cs typeface="Avenir"/>
                <a:sym typeface="Avenir"/>
              </a:rPr>
              <a:t>Lethality &amp; Risk</a:t>
            </a:r>
            <a:endParaRPr/>
          </a:p>
        </p:txBody>
      </p:sp>
      <p:sp>
        <p:nvSpPr>
          <p:cNvPr id="107" name="Google Shape;107;p5"/>
          <p:cNvSpPr txBox="1"/>
          <p:nvPr/>
        </p:nvSpPr>
        <p:spPr>
          <a:xfrm>
            <a:off x="924834" y="1142360"/>
            <a:ext cx="6047400" cy="4663800"/>
          </a:xfrm>
          <a:prstGeom prst="rect">
            <a:avLst/>
          </a:prstGeom>
          <a:noFill/>
          <a:ln>
            <a:noFill/>
          </a:ln>
        </p:spPr>
        <p:txBody>
          <a:bodyPr anchorCtr="0" anchor="t" bIns="45700" lIns="91425" spcFirstLastPara="1" rIns="91425" wrap="square" tIns="45700">
            <a:spAutoFit/>
          </a:bodyPr>
          <a:lstStyle/>
          <a:p>
            <a:pPr indent="-450850" lvl="0" marL="457200" marR="0" rtl="0" algn="l">
              <a:spcBef>
                <a:spcPts val="0"/>
              </a:spcBef>
              <a:spcAft>
                <a:spcPts val="0"/>
              </a:spcAft>
              <a:buClr>
                <a:schemeClr val="dk1"/>
              </a:buClr>
              <a:buSzPts val="2700"/>
              <a:buFont typeface="Calibri"/>
              <a:buChar char="•"/>
            </a:pPr>
            <a:r>
              <a:rPr lang="en-US" sz="2700">
                <a:solidFill>
                  <a:schemeClr val="dk1"/>
                </a:solidFill>
                <a:latin typeface="Calibri"/>
                <a:ea typeface="Calibri"/>
                <a:cs typeface="Calibri"/>
                <a:sym typeface="Calibri"/>
              </a:rPr>
              <a:t>Fentanyl is the “Heroin of Today” </a:t>
            </a:r>
            <a:endParaRPr sz="2700">
              <a:latin typeface="Calibri"/>
              <a:ea typeface="Calibri"/>
              <a:cs typeface="Calibri"/>
              <a:sym typeface="Calibri"/>
            </a:endParaRPr>
          </a:p>
          <a:p>
            <a:pPr indent="-450850" lvl="0" marL="457200" marR="0" rtl="0" algn="l">
              <a:spcBef>
                <a:spcPts val="0"/>
              </a:spcBef>
              <a:spcAft>
                <a:spcPts val="0"/>
              </a:spcAft>
              <a:buClr>
                <a:schemeClr val="dk1"/>
              </a:buClr>
              <a:buSzPts val="2700"/>
              <a:buFont typeface="Calibri"/>
              <a:buChar char="•"/>
            </a:pPr>
            <a:r>
              <a:rPr lang="en-US" sz="2700">
                <a:solidFill>
                  <a:schemeClr val="dk1"/>
                </a:solidFill>
                <a:latin typeface="Calibri"/>
                <a:ea typeface="Calibri"/>
                <a:cs typeface="Calibri"/>
                <a:sym typeface="Calibri"/>
              </a:rPr>
              <a:t>It’s a potent synthetic opioid drug approved by the FDA for use as an analgesic (pain relief) &amp; anesthetic</a:t>
            </a:r>
            <a:endParaRPr sz="2700">
              <a:latin typeface="Calibri"/>
              <a:ea typeface="Calibri"/>
              <a:cs typeface="Calibri"/>
              <a:sym typeface="Calibri"/>
            </a:endParaRPr>
          </a:p>
          <a:p>
            <a:pPr indent="-450850" lvl="0" marL="457200" marR="0" rtl="0" algn="l">
              <a:spcBef>
                <a:spcPts val="0"/>
              </a:spcBef>
              <a:spcAft>
                <a:spcPts val="0"/>
              </a:spcAft>
              <a:buClr>
                <a:schemeClr val="dk1"/>
              </a:buClr>
              <a:buSzPts val="2700"/>
              <a:buFont typeface="Calibri"/>
              <a:buChar char="•"/>
            </a:pPr>
            <a:r>
              <a:rPr lang="en-US" sz="2700">
                <a:solidFill>
                  <a:schemeClr val="dk1"/>
                </a:solidFill>
                <a:latin typeface="Calibri"/>
                <a:ea typeface="Calibri"/>
                <a:cs typeface="Calibri"/>
                <a:sym typeface="Calibri"/>
              </a:rPr>
              <a:t>13.5% of overdose deaths are persons aged 15 to 24. </a:t>
            </a:r>
            <a:endParaRPr sz="2700">
              <a:latin typeface="Calibri"/>
              <a:ea typeface="Calibri"/>
              <a:cs typeface="Calibri"/>
              <a:sym typeface="Calibri"/>
            </a:endParaRPr>
          </a:p>
          <a:p>
            <a:pPr indent="-450850" lvl="0" marL="457200" marR="0" rtl="0" algn="l">
              <a:spcBef>
                <a:spcPts val="0"/>
              </a:spcBef>
              <a:spcAft>
                <a:spcPts val="0"/>
              </a:spcAft>
              <a:buClr>
                <a:srgbClr val="FF0000"/>
              </a:buClr>
              <a:buSzPts val="2700"/>
              <a:buFont typeface="Calibri"/>
              <a:buChar char="•"/>
            </a:pPr>
            <a:r>
              <a:rPr lang="en-US" sz="2700">
                <a:solidFill>
                  <a:srgbClr val="FF0000"/>
                </a:solidFill>
                <a:latin typeface="Calibri"/>
                <a:ea typeface="Calibri"/>
                <a:cs typeface="Calibri"/>
                <a:sym typeface="Calibri"/>
              </a:rPr>
              <a:t>FENTANYL is now the #1 cause of death for Americans aged 18 to 45 </a:t>
            </a:r>
            <a:endParaRPr sz="2700">
              <a:latin typeface="Calibri"/>
              <a:ea typeface="Calibri"/>
              <a:cs typeface="Calibri"/>
              <a:sym typeface="Calibri"/>
            </a:endParaRPr>
          </a:p>
          <a:p>
            <a:pPr indent="-450850" lvl="0" marL="457200" marR="0" rtl="0" algn="l">
              <a:spcBef>
                <a:spcPts val="0"/>
              </a:spcBef>
              <a:spcAft>
                <a:spcPts val="0"/>
              </a:spcAft>
              <a:buClr>
                <a:schemeClr val="dk1"/>
              </a:buClr>
              <a:buSzPts val="2700"/>
              <a:buFont typeface="Calibri"/>
              <a:buChar char="•"/>
            </a:pPr>
            <a:r>
              <a:rPr lang="en-US" sz="2700">
                <a:solidFill>
                  <a:schemeClr val="dk1"/>
                </a:solidFill>
                <a:latin typeface="Calibri"/>
                <a:ea typeface="Calibri"/>
                <a:cs typeface="Calibri"/>
                <a:sym typeface="Calibri"/>
              </a:rPr>
              <a:t>Fentanyl deaths among teens tripled in just 2 years, with a 5-fold increase among black teens in that same period</a:t>
            </a:r>
            <a:endParaRPr sz="2700">
              <a:latin typeface="Calibri"/>
              <a:ea typeface="Calibri"/>
              <a:cs typeface="Calibri"/>
              <a:sym typeface="Calibri"/>
            </a:endParaRPr>
          </a:p>
        </p:txBody>
      </p:sp>
      <p:pic>
        <p:nvPicPr>
          <p:cNvPr id="108" name="Google Shape;108;p5"/>
          <p:cNvPicPr preferRelativeResize="0"/>
          <p:nvPr/>
        </p:nvPicPr>
        <p:blipFill rotWithShape="1">
          <a:blip r:embed="rId5">
            <a:alphaModFix/>
          </a:blip>
          <a:srcRect b="0" l="0" r="0" t="0"/>
          <a:stretch/>
        </p:blipFill>
        <p:spPr>
          <a:xfrm>
            <a:off x="7113027" y="2374900"/>
            <a:ext cx="4636738" cy="2370821"/>
          </a:xfrm>
          <a:prstGeom prst="rect">
            <a:avLst/>
          </a:prstGeom>
          <a:noFill/>
          <a:ln>
            <a:noFill/>
          </a:ln>
        </p:spPr>
      </p:pic>
      <p:sp>
        <p:nvSpPr>
          <p:cNvPr id="109" name="Google Shape;109;p5"/>
          <p:cNvSpPr/>
          <p:nvPr/>
        </p:nvSpPr>
        <p:spPr>
          <a:xfrm>
            <a:off x="862175" y="2865425"/>
            <a:ext cx="465000" cy="365400"/>
          </a:xfrm>
          <a:prstGeom prst="star5">
            <a:avLst>
              <a:gd fmla="val 19098" name="adj"/>
              <a:gd fmla="val 105146" name="hf"/>
              <a:gd fmla="val 110557" name="vf"/>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7">
                                            <p:txEl>
                                              <p:pRg end="0" st="0"/>
                                            </p:txEl>
                                          </p:spTgt>
                                        </p:tgtEl>
                                        <p:attrNameLst>
                                          <p:attrName>style.visibility</p:attrName>
                                        </p:attrNameLst>
                                      </p:cBhvr>
                                      <p:to>
                                        <p:strVal val="visible"/>
                                      </p:to>
                                    </p:set>
                                    <p:anim calcmode="lin" valueType="num">
                                      <p:cBhvr additive="base">
                                        <p:cTn dur="500"/>
                                        <p:tgtEl>
                                          <p:spTgt spid="107">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7">
                                            <p:txEl>
                                              <p:pRg end="1" st="1"/>
                                            </p:txEl>
                                          </p:spTgt>
                                        </p:tgtEl>
                                        <p:attrNameLst>
                                          <p:attrName>style.visibility</p:attrName>
                                        </p:attrNameLst>
                                      </p:cBhvr>
                                      <p:to>
                                        <p:strVal val="visible"/>
                                      </p:to>
                                    </p:set>
                                    <p:anim calcmode="lin" valueType="num">
                                      <p:cBhvr additive="base">
                                        <p:cTn dur="500"/>
                                        <p:tgtEl>
                                          <p:spTgt spid="107">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7">
                                            <p:txEl>
                                              <p:pRg end="2" st="2"/>
                                            </p:txEl>
                                          </p:spTgt>
                                        </p:tgtEl>
                                        <p:attrNameLst>
                                          <p:attrName>style.visibility</p:attrName>
                                        </p:attrNameLst>
                                      </p:cBhvr>
                                      <p:to>
                                        <p:strVal val="visible"/>
                                      </p:to>
                                    </p:set>
                                    <p:anim calcmode="lin" valueType="num">
                                      <p:cBhvr additive="base">
                                        <p:cTn dur="500"/>
                                        <p:tgtEl>
                                          <p:spTgt spid="107">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7">
                                            <p:txEl>
                                              <p:pRg end="3" st="3"/>
                                            </p:txEl>
                                          </p:spTgt>
                                        </p:tgtEl>
                                        <p:attrNameLst>
                                          <p:attrName>style.visibility</p:attrName>
                                        </p:attrNameLst>
                                      </p:cBhvr>
                                      <p:to>
                                        <p:strVal val="visible"/>
                                      </p:to>
                                    </p:set>
                                    <p:anim calcmode="lin" valueType="num">
                                      <p:cBhvr additive="base">
                                        <p:cTn dur="500"/>
                                        <p:tgtEl>
                                          <p:spTgt spid="107">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7">
                                            <p:txEl>
                                              <p:pRg end="4" st="4"/>
                                            </p:txEl>
                                          </p:spTgt>
                                        </p:tgtEl>
                                        <p:attrNameLst>
                                          <p:attrName>style.visibility</p:attrName>
                                        </p:attrNameLst>
                                      </p:cBhvr>
                                      <p:to>
                                        <p:strVal val="visible"/>
                                      </p:to>
                                    </p:set>
                                    <p:anim calcmode="lin" valueType="num">
                                      <p:cBhvr additive="base">
                                        <p:cTn dur="500"/>
                                        <p:tgtEl>
                                          <p:spTgt spid="107">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4" name="Shape 364"/>
        <p:cNvGrpSpPr/>
        <p:nvPr/>
      </p:nvGrpSpPr>
      <p:grpSpPr>
        <a:xfrm>
          <a:off x="0" y="0"/>
          <a:ext cx="0" cy="0"/>
          <a:chOff x="0" y="0"/>
          <a:chExt cx="0" cy="0"/>
        </a:xfrm>
      </p:grpSpPr>
      <p:sp>
        <p:nvSpPr>
          <p:cNvPr id="365" name="Google Shape;365;p30"/>
          <p:cNvSpPr txBox="1"/>
          <p:nvPr>
            <p:ph type="title"/>
          </p:nvPr>
        </p:nvSpPr>
        <p:spPr>
          <a:xfrm>
            <a:off x="838200" y="29551"/>
            <a:ext cx="10515600" cy="124754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venir"/>
              <a:buNone/>
            </a:pPr>
            <a:r>
              <a:rPr b="1" lang="en-US">
                <a:latin typeface="Avenir"/>
                <a:ea typeface="Avenir"/>
                <a:cs typeface="Avenir"/>
                <a:sym typeface="Avenir"/>
              </a:rPr>
              <a:t>Research for Parents from WVDII </a:t>
            </a:r>
            <a:endParaRPr/>
          </a:p>
        </p:txBody>
      </p:sp>
      <p:sp>
        <p:nvSpPr>
          <p:cNvPr id="366" name="Google Shape;366;p30"/>
          <p:cNvSpPr txBox="1"/>
          <p:nvPr>
            <p:ph idx="1" type="body"/>
          </p:nvPr>
        </p:nvSpPr>
        <p:spPr>
          <a:xfrm>
            <a:off x="838200" y="1356563"/>
            <a:ext cx="10515600" cy="22974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US" sz="1800">
                <a:latin typeface="Avenir"/>
                <a:ea typeface="Avenir"/>
                <a:cs typeface="Avenir"/>
                <a:sym typeface="Avenir"/>
              </a:rPr>
              <a:t>Rex the Rx</a:t>
            </a:r>
            <a:r>
              <a:rPr lang="en-US" sz="1800">
                <a:latin typeface="Avenir"/>
                <a:ea typeface="Avenir"/>
                <a:cs typeface="Avenir"/>
                <a:sym typeface="Avenir"/>
              </a:rPr>
              <a:t> - Don’t Keep Rex Around™ Medication Safety Program</a:t>
            </a:r>
            <a:endParaRPr sz="1800"/>
          </a:p>
          <a:p>
            <a:pPr indent="-201930" lvl="1" marL="685800" rtl="0" algn="l">
              <a:lnSpc>
                <a:spcPct val="90000"/>
              </a:lnSpc>
              <a:spcBef>
                <a:spcPts val="500"/>
              </a:spcBef>
              <a:spcAft>
                <a:spcPts val="0"/>
              </a:spcAft>
              <a:buClr>
                <a:schemeClr val="dk1"/>
              </a:buClr>
              <a:buSzPts val="1800"/>
              <a:buChar char="•"/>
            </a:pPr>
            <a:r>
              <a:rPr lang="en-US" sz="1800" u="sng">
                <a:solidFill>
                  <a:schemeClr val="hlink"/>
                </a:solidFill>
                <a:latin typeface="Avenir"/>
                <a:ea typeface="Avenir"/>
                <a:cs typeface="Avenir"/>
                <a:sym typeface="Avenir"/>
                <a:hlinkClick r:id="rId4"/>
              </a:rPr>
              <a:t>https://www.wvdii.org/dkra</a:t>
            </a:r>
            <a:endParaRPr sz="1800">
              <a:latin typeface="Avenir"/>
              <a:ea typeface="Avenir"/>
              <a:cs typeface="Avenir"/>
              <a:sym typeface="Avenir"/>
            </a:endParaRPr>
          </a:p>
          <a:p>
            <a:pPr indent="0" lvl="0" marL="0" rtl="0" algn="l">
              <a:lnSpc>
                <a:spcPct val="90000"/>
              </a:lnSpc>
              <a:spcBef>
                <a:spcPts val="1000"/>
              </a:spcBef>
              <a:spcAft>
                <a:spcPts val="0"/>
              </a:spcAft>
              <a:buClr>
                <a:schemeClr val="dk1"/>
              </a:buClr>
              <a:buSzPts val="2800"/>
              <a:buNone/>
            </a:pPr>
            <a:r>
              <a:rPr lang="en-US" sz="1800">
                <a:latin typeface="Avenir"/>
                <a:ea typeface="Avenir"/>
                <a:cs typeface="Avenir"/>
                <a:sym typeface="Avenir"/>
              </a:rPr>
              <a:t>WVDII Naloxone (Narcan) Training</a:t>
            </a:r>
            <a:endParaRPr sz="1800"/>
          </a:p>
          <a:p>
            <a:pPr indent="-201930" lvl="1" marL="685800" rtl="0" algn="l">
              <a:lnSpc>
                <a:spcPct val="90000"/>
              </a:lnSpc>
              <a:spcBef>
                <a:spcPts val="500"/>
              </a:spcBef>
              <a:spcAft>
                <a:spcPts val="0"/>
              </a:spcAft>
              <a:buClr>
                <a:schemeClr val="dk1"/>
              </a:buClr>
              <a:buSzPts val="1800"/>
              <a:buChar char="•"/>
            </a:pPr>
            <a:r>
              <a:rPr lang="en-US" sz="1800" u="sng">
                <a:solidFill>
                  <a:schemeClr val="hlink"/>
                </a:solidFill>
                <a:latin typeface="Avenir"/>
                <a:ea typeface="Avenir"/>
                <a:cs typeface="Avenir"/>
                <a:sym typeface="Avenir"/>
                <a:hlinkClick r:id="rId5"/>
              </a:rPr>
              <a:t>https://wvdii.thinkific.com/courses/naloxone-training</a:t>
            </a:r>
            <a:endParaRPr sz="1800">
              <a:latin typeface="Avenir"/>
              <a:ea typeface="Avenir"/>
              <a:cs typeface="Avenir"/>
              <a:sym typeface="Avenir"/>
            </a:endParaRPr>
          </a:p>
          <a:p>
            <a:pPr indent="0" lvl="0" marL="0" rtl="0" algn="l">
              <a:lnSpc>
                <a:spcPct val="90000"/>
              </a:lnSpc>
              <a:spcBef>
                <a:spcPts val="1000"/>
              </a:spcBef>
              <a:spcAft>
                <a:spcPts val="0"/>
              </a:spcAft>
              <a:buClr>
                <a:schemeClr val="dk1"/>
              </a:buClr>
              <a:buSzPts val="2800"/>
              <a:buNone/>
            </a:pPr>
            <a:r>
              <a:rPr lang="en-US" sz="1800">
                <a:latin typeface="Avenir"/>
                <a:ea typeface="Avenir"/>
                <a:cs typeface="Avenir"/>
                <a:sym typeface="Avenir"/>
              </a:rPr>
              <a:t>Fentanyl Test Strip Ordering</a:t>
            </a:r>
            <a:endParaRPr sz="1800"/>
          </a:p>
          <a:p>
            <a:pPr indent="-201930" lvl="1" marL="685800" rtl="0" algn="l">
              <a:lnSpc>
                <a:spcPct val="90000"/>
              </a:lnSpc>
              <a:spcBef>
                <a:spcPts val="500"/>
              </a:spcBef>
              <a:spcAft>
                <a:spcPts val="0"/>
              </a:spcAft>
              <a:buClr>
                <a:schemeClr val="dk1"/>
              </a:buClr>
              <a:buSzPts val="1800"/>
              <a:buChar char="•"/>
            </a:pPr>
            <a:r>
              <a:rPr lang="en-US" sz="1800" u="sng">
                <a:solidFill>
                  <a:schemeClr val="hlink"/>
                </a:solidFill>
                <a:latin typeface="Avenir"/>
                <a:ea typeface="Avenir"/>
                <a:cs typeface="Avenir"/>
                <a:sym typeface="Avenir"/>
                <a:hlinkClick r:id="rId6"/>
              </a:rPr>
              <a:t>https://www.wvdii.org/product-page/fentanyl-test-strips</a:t>
            </a:r>
            <a:endParaRPr sz="1800">
              <a:latin typeface="Avenir"/>
              <a:ea typeface="Avenir"/>
              <a:cs typeface="Avenir"/>
              <a:sym typeface="Avenir"/>
            </a:endParaRPr>
          </a:p>
          <a:p>
            <a:pPr indent="-87630" lvl="1" marL="685800" rtl="0" algn="l">
              <a:lnSpc>
                <a:spcPct val="90000"/>
              </a:lnSpc>
              <a:spcBef>
                <a:spcPts val="500"/>
              </a:spcBef>
              <a:spcAft>
                <a:spcPts val="0"/>
              </a:spcAft>
              <a:buClr>
                <a:schemeClr val="dk1"/>
              </a:buClr>
              <a:buSzPts val="2400"/>
              <a:buNone/>
            </a:pPr>
            <a:r>
              <a:t/>
            </a:r>
            <a:endParaRPr sz="1800"/>
          </a:p>
          <a:p>
            <a:pPr indent="0" lvl="1" marL="457200" rtl="0" algn="l">
              <a:lnSpc>
                <a:spcPct val="90000"/>
              </a:lnSpc>
              <a:spcBef>
                <a:spcPts val="500"/>
              </a:spcBef>
              <a:spcAft>
                <a:spcPts val="0"/>
              </a:spcAft>
              <a:buClr>
                <a:schemeClr val="dk1"/>
              </a:buClr>
              <a:buSzPts val="2400"/>
              <a:buNone/>
            </a:pPr>
            <a:r>
              <a:t/>
            </a:r>
            <a:endParaRPr sz="1800"/>
          </a:p>
        </p:txBody>
      </p:sp>
      <p:sp>
        <p:nvSpPr>
          <p:cNvPr id="367" name="Google Shape;367;p30"/>
          <p:cNvSpPr txBox="1"/>
          <p:nvPr/>
        </p:nvSpPr>
        <p:spPr>
          <a:xfrm>
            <a:off x="838200" y="3815219"/>
            <a:ext cx="105156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Avenir"/>
                <a:ea typeface="Avenir"/>
                <a:cs typeface="Avenir"/>
                <a:sym typeface="Avenir"/>
              </a:rPr>
              <a:t>The ONEbox (TM) is an emergency opioid overdose reversal kit designed to promote safety by assuring that individuals have life-saving, on-demand training when and where they need it.</a:t>
            </a:r>
            <a:endParaRPr sz="1800"/>
          </a:p>
          <a:p>
            <a:pPr indent="-419100" lvl="1" marL="914400" marR="0" rtl="0" algn="l">
              <a:spcBef>
                <a:spcPts val="0"/>
              </a:spcBef>
              <a:spcAft>
                <a:spcPts val="0"/>
              </a:spcAft>
              <a:buClr>
                <a:schemeClr val="dk1"/>
              </a:buClr>
              <a:buSzPts val="1800"/>
              <a:buFont typeface="Arial"/>
              <a:buChar char="•"/>
            </a:pPr>
            <a:r>
              <a:rPr b="0" i="0" lang="en-US" sz="1800" u="sng" cap="none" strike="noStrike">
                <a:solidFill>
                  <a:schemeClr val="dk1"/>
                </a:solidFill>
                <a:latin typeface="Avenir"/>
                <a:ea typeface="Avenir"/>
                <a:cs typeface="Avenir"/>
                <a:sym typeface="Avenir"/>
                <a:hlinkClick r:id="rId7">
                  <a:extLst>
                    <a:ext uri="{A12FA001-AC4F-418D-AE19-62706E023703}">
                      <ahyp:hlinkClr val="tx"/>
                    </a:ext>
                  </a:extLst>
                </a:hlinkClick>
              </a:rPr>
              <a:t>https://www.wvdii.org/onebox</a:t>
            </a:r>
            <a:endParaRPr b="0" i="0" sz="1800" u="none" cap="none" strike="noStrike">
              <a:solidFill>
                <a:schemeClr val="dk1"/>
              </a:solidFill>
              <a:latin typeface="Avenir"/>
              <a:ea typeface="Avenir"/>
              <a:cs typeface="Avenir"/>
              <a:sym typeface="Avenir"/>
            </a:endParaRPr>
          </a:p>
          <a:p>
            <a:pPr indent="-279400" lvl="1" marL="914400" marR="0" rtl="0" algn="l">
              <a:spcBef>
                <a:spcPts val="0"/>
              </a:spcBef>
              <a:spcAft>
                <a:spcPts val="0"/>
              </a:spcAft>
              <a:buClr>
                <a:schemeClr val="dk1"/>
              </a:buClr>
              <a:buSzPts val="2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6"/>
          <p:cNvSpPr txBox="1"/>
          <p:nvPr>
            <p:ph type="title"/>
          </p:nvPr>
        </p:nvSpPr>
        <p:spPr>
          <a:xfrm>
            <a:off x="2607739" y="-207301"/>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b="1" lang="en-US" sz="4400"/>
              <a:t>Mortality: WV vs. USA </a:t>
            </a:r>
            <a:endParaRPr/>
          </a:p>
        </p:txBody>
      </p:sp>
      <p:pic>
        <p:nvPicPr>
          <p:cNvPr id="115" name="Google Shape;115;p6"/>
          <p:cNvPicPr preferRelativeResize="0"/>
          <p:nvPr>
            <p:ph idx="1" type="body"/>
          </p:nvPr>
        </p:nvPicPr>
        <p:blipFill rotWithShape="1">
          <a:blip r:embed="rId3">
            <a:alphaModFix/>
          </a:blip>
          <a:srcRect b="20841" l="2116" r="63912" t="31514"/>
          <a:stretch/>
        </p:blipFill>
        <p:spPr>
          <a:xfrm>
            <a:off x="696025" y="866325"/>
            <a:ext cx="5826900" cy="4621200"/>
          </a:xfrm>
          <a:prstGeom prst="rect">
            <a:avLst/>
          </a:prstGeom>
          <a:noFill/>
          <a:ln>
            <a:noFill/>
          </a:ln>
        </p:spPr>
      </p:pic>
      <p:pic>
        <p:nvPicPr>
          <p:cNvPr id="116" name="Google Shape;116;p6"/>
          <p:cNvPicPr preferRelativeResize="0"/>
          <p:nvPr/>
        </p:nvPicPr>
        <p:blipFill rotWithShape="1">
          <a:blip r:embed="rId4">
            <a:alphaModFix/>
          </a:blip>
          <a:srcRect b="0" l="0" r="0" t="0"/>
          <a:stretch/>
        </p:blipFill>
        <p:spPr>
          <a:xfrm>
            <a:off x="11016588" y="193938"/>
            <a:ext cx="1029500" cy="523222"/>
          </a:xfrm>
          <a:prstGeom prst="rect">
            <a:avLst/>
          </a:prstGeom>
          <a:noFill/>
          <a:ln>
            <a:noFill/>
          </a:ln>
        </p:spPr>
      </p:pic>
      <p:sp>
        <p:nvSpPr>
          <p:cNvPr id="117" name="Google Shape;117;p6"/>
          <p:cNvSpPr txBox="1"/>
          <p:nvPr/>
        </p:nvSpPr>
        <p:spPr>
          <a:xfrm>
            <a:off x="5713675" y="5777325"/>
            <a:ext cx="6332400" cy="7389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400">
                <a:solidFill>
                  <a:schemeClr val="dk1"/>
                </a:solidFill>
                <a:latin typeface="Avenir"/>
                <a:ea typeface="Avenir"/>
                <a:cs typeface="Avenir"/>
                <a:sym typeface="Avenir"/>
              </a:rPr>
              <a:t>Explore Overall in West Virginia." America's Health Rankings, United Health Foundation, 2025, </a:t>
            </a:r>
            <a:r>
              <a:rPr lang="en-US" sz="1400" u="sng">
                <a:solidFill>
                  <a:schemeClr val="dk1"/>
                </a:solidFill>
                <a:latin typeface="Avenir"/>
                <a:ea typeface="Avenir"/>
                <a:cs typeface="Avenir"/>
                <a:sym typeface="Avenir"/>
                <a:hlinkClick r:id="rId5">
                  <a:extLst>
                    <a:ext uri="{A12FA001-AC4F-418D-AE19-62706E023703}">
                      <ahyp:hlinkClr val="tx"/>
                    </a:ext>
                  </a:extLst>
                </a:hlinkClick>
              </a:rPr>
              <a:t>www.americashealthrankings.org/explore/measures/Overall/WV</a:t>
            </a:r>
            <a:r>
              <a:rPr lang="en-US" sz="1400">
                <a:solidFill>
                  <a:schemeClr val="dk1"/>
                </a:solidFill>
                <a:latin typeface="Avenir"/>
                <a:ea typeface="Avenir"/>
                <a:cs typeface="Avenir"/>
                <a:sym typeface="Avenir"/>
              </a:rPr>
              <a:t>. </a:t>
            </a:r>
            <a:endParaRPr/>
          </a:p>
        </p:txBody>
      </p:sp>
      <p:pic>
        <p:nvPicPr>
          <p:cNvPr id="118" name="Google Shape;118;p6"/>
          <p:cNvPicPr preferRelativeResize="0"/>
          <p:nvPr/>
        </p:nvPicPr>
        <p:blipFill rotWithShape="1">
          <a:blip r:embed="rId3">
            <a:alphaModFix/>
          </a:blip>
          <a:srcRect b="21350" l="49275" r="18265" t="31653"/>
          <a:stretch/>
        </p:blipFill>
        <p:spPr>
          <a:xfrm>
            <a:off x="7092400" y="789762"/>
            <a:ext cx="4571602" cy="4774326"/>
          </a:xfrm>
          <a:prstGeom prst="rect">
            <a:avLst/>
          </a:prstGeom>
          <a:noFill/>
          <a:ln>
            <a:noFill/>
          </a:ln>
        </p:spPr>
      </p:pic>
      <p:sp>
        <p:nvSpPr>
          <p:cNvPr id="119" name="Google Shape;119;p6"/>
          <p:cNvSpPr txBox="1"/>
          <p:nvPr/>
        </p:nvSpPr>
        <p:spPr>
          <a:xfrm>
            <a:off x="513175" y="5671175"/>
            <a:ext cx="5200500" cy="1108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FF0000"/>
                </a:solidFill>
                <a:latin typeface="Avenir"/>
                <a:ea typeface="Avenir"/>
                <a:cs typeface="Avenir"/>
                <a:sym typeface="Avenir"/>
              </a:rPr>
              <a:t>November 2023-ONE high school in Virginia experienced 8 opioid overdoses in three weeks</a:t>
            </a:r>
            <a:endParaRPr b="1"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500"/>
                                        <p:tgtEl>
                                          <p:spTgt spid="11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g39c6f78388d_0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Drug Death Trends </a:t>
            </a:r>
            <a:endParaRPr/>
          </a:p>
        </p:txBody>
      </p:sp>
      <p:sp>
        <p:nvSpPr>
          <p:cNvPr id="126" name="Google Shape;126;g39c6f78388d_0_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Number of deaths due to drug injury (unintentional, suicide, homicide or undetermined) per 100,000 population (1-year) </a:t>
            </a:r>
            <a:endParaRPr/>
          </a:p>
        </p:txBody>
      </p:sp>
      <p:pic>
        <p:nvPicPr>
          <p:cNvPr id="127" name="Google Shape;127;g39c6f78388d_0_0" title="Screenshot 2025-10-23 at 9.53.13 AM.png"/>
          <p:cNvPicPr preferRelativeResize="0"/>
          <p:nvPr/>
        </p:nvPicPr>
        <p:blipFill>
          <a:blip r:embed="rId3">
            <a:alphaModFix/>
          </a:blip>
          <a:stretch>
            <a:fillRect/>
          </a:stretch>
        </p:blipFill>
        <p:spPr>
          <a:xfrm>
            <a:off x="0" y="2696555"/>
            <a:ext cx="12192000" cy="360164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7"/>
          <p:cNvSpPr txBox="1"/>
          <p:nvPr>
            <p:ph type="title"/>
          </p:nvPr>
        </p:nvSpPr>
        <p:spPr>
          <a:xfrm>
            <a:off x="558794" y="-33287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Avenir"/>
              <a:buNone/>
            </a:pPr>
            <a:r>
              <a:rPr b="1" lang="en-US" sz="4400"/>
              <a:t>Non-Medical Drug Use: Past Year by State</a:t>
            </a:r>
            <a:endParaRPr/>
          </a:p>
        </p:txBody>
      </p:sp>
      <p:pic>
        <p:nvPicPr>
          <p:cNvPr id="133" name="Google Shape;133;p7"/>
          <p:cNvPicPr preferRelativeResize="0"/>
          <p:nvPr>
            <p:ph idx="1" type="body"/>
          </p:nvPr>
        </p:nvPicPr>
        <p:blipFill rotWithShape="1">
          <a:blip r:embed="rId3">
            <a:alphaModFix/>
          </a:blip>
          <a:srcRect b="2887" l="1834" r="5648" t="8967"/>
          <a:stretch/>
        </p:blipFill>
        <p:spPr>
          <a:xfrm>
            <a:off x="66325" y="992825"/>
            <a:ext cx="8368800" cy="5636700"/>
          </a:xfrm>
          <a:prstGeom prst="rect">
            <a:avLst/>
          </a:prstGeom>
          <a:noFill/>
          <a:ln>
            <a:noFill/>
          </a:ln>
        </p:spPr>
      </p:pic>
      <p:pic>
        <p:nvPicPr>
          <p:cNvPr id="134" name="Google Shape;134;p7"/>
          <p:cNvPicPr preferRelativeResize="0"/>
          <p:nvPr/>
        </p:nvPicPr>
        <p:blipFill rotWithShape="1">
          <a:blip r:embed="rId4">
            <a:alphaModFix/>
          </a:blip>
          <a:srcRect b="0" l="0" r="0" t="0"/>
          <a:stretch/>
        </p:blipFill>
        <p:spPr>
          <a:xfrm>
            <a:off x="10220089" y="6030100"/>
            <a:ext cx="1629010" cy="827910"/>
          </a:xfrm>
          <a:prstGeom prst="rect">
            <a:avLst/>
          </a:prstGeom>
          <a:noFill/>
          <a:ln>
            <a:noFill/>
          </a:ln>
        </p:spPr>
      </p:pic>
      <p:graphicFrame>
        <p:nvGraphicFramePr>
          <p:cNvPr id="135" name="Google Shape;135;p7"/>
          <p:cNvGraphicFramePr/>
          <p:nvPr/>
        </p:nvGraphicFramePr>
        <p:xfrm>
          <a:off x="8619925" y="754025"/>
          <a:ext cx="3000000" cy="3000000"/>
        </p:xfrm>
        <a:graphic>
          <a:graphicData uri="http://schemas.openxmlformats.org/drawingml/2006/table">
            <a:tbl>
              <a:tblPr>
                <a:noFill/>
                <a:tableStyleId>{B156A8F6-49A7-4692-9B83-A0E065A95577}</a:tableStyleId>
              </a:tblPr>
              <a:tblGrid>
                <a:gridCol w="1518625"/>
                <a:gridCol w="855275"/>
                <a:gridCol w="855275"/>
              </a:tblGrid>
              <a:tr h="329875">
                <a:tc>
                  <a:txBody>
                    <a:bodyPr/>
                    <a:lstStyle/>
                    <a:p>
                      <a:pPr indent="0" lvl="0" marL="0" rtl="0" algn="l">
                        <a:spcBef>
                          <a:spcPts val="0"/>
                        </a:spcBef>
                        <a:spcAft>
                          <a:spcPts val="0"/>
                        </a:spcAft>
                        <a:buNone/>
                      </a:pPr>
                      <a:r>
                        <a:rPr lang="en-US" sz="1600">
                          <a:solidFill>
                            <a:schemeClr val="lt1"/>
                          </a:solidFill>
                          <a:latin typeface="Calibri"/>
                          <a:ea typeface="Calibri"/>
                          <a:cs typeface="Calibri"/>
                          <a:sym typeface="Calibri"/>
                        </a:rPr>
                        <a:t>Top States </a:t>
                      </a:r>
                      <a:endParaRPr sz="1600">
                        <a:solidFill>
                          <a:schemeClr val="lt1"/>
                        </a:solidFill>
                        <a:latin typeface="Calibri"/>
                        <a:ea typeface="Calibri"/>
                        <a:cs typeface="Calibri"/>
                        <a:sym typeface="Calibri"/>
                      </a:endParaRPr>
                    </a:p>
                  </a:txBody>
                  <a:tcPr marT="91425" marB="91425" marR="91425" marL="91425">
                    <a:solidFill>
                      <a:srgbClr val="4A86E8"/>
                    </a:solidFill>
                  </a:tcPr>
                </a:tc>
                <a:tc>
                  <a:txBody>
                    <a:bodyPr/>
                    <a:lstStyle/>
                    <a:p>
                      <a:pPr indent="0" lvl="0" marL="0" rtl="0" algn="l">
                        <a:spcBef>
                          <a:spcPts val="0"/>
                        </a:spcBef>
                        <a:spcAft>
                          <a:spcPts val="0"/>
                        </a:spcAft>
                        <a:buNone/>
                      </a:pPr>
                      <a:r>
                        <a:rPr lang="en-US" sz="1600">
                          <a:solidFill>
                            <a:schemeClr val="lt1"/>
                          </a:solidFill>
                          <a:latin typeface="Calibri"/>
                          <a:ea typeface="Calibri"/>
                          <a:cs typeface="Calibri"/>
                          <a:sym typeface="Calibri"/>
                        </a:rPr>
                        <a:t>Rank </a:t>
                      </a:r>
                      <a:endParaRPr sz="1600">
                        <a:solidFill>
                          <a:schemeClr val="lt1"/>
                        </a:solidFill>
                        <a:latin typeface="Calibri"/>
                        <a:ea typeface="Calibri"/>
                        <a:cs typeface="Calibri"/>
                        <a:sym typeface="Calibri"/>
                      </a:endParaRPr>
                    </a:p>
                  </a:txBody>
                  <a:tcPr marT="91425" marB="91425" marR="91425" marL="91425">
                    <a:solidFill>
                      <a:srgbClr val="4A86E8"/>
                    </a:solidFill>
                  </a:tcPr>
                </a:tc>
                <a:tc>
                  <a:txBody>
                    <a:bodyPr/>
                    <a:lstStyle/>
                    <a:p>
                      <a:pPr indent="0" lvl="0" marL="0" rtl="0" algn="l">
                        <a:spcBef>
                          <a:spcPts val="0"/>
                        </a:spcBef>
                        <a:spcAft>
                          <a:spcPts val="0"/>
                        </a:spcAft>
                        <a:buNone/>
                      </a:pPr>
                      <a:r>
                        <a:rPr lang="en-US" sz="1600">
                          <a:solidFill>
                            <a:schemeClr val="lt1"/>
                          </a:solidFill>
                          <a:latin typeface="Calibri"/>
                          <a:ea typeface="Calibri"/>
                          <a:cs typeface="Calibri"/>
                          <a:sym typeface="Calibri"/>
                        </a:rPr>
                        <a:t>Value </a:t>
                      </a:r>
                      <a:endParaRPr sz="1600">
                        <a:solidFill>
                          <a:schemeClr val="lt1"/>
                        </a:solidFill>
                        <a:latin typeface="Calibri"/>
                        <a:ea typeface="Calibri"/>
                        <a:cs typeface="Calibri"/>
                        <a:sym typeface="Calibri"/>
                      </a:endParaRPr>
                    </a:p>
                  </a:txBody>
                  <a:tcPr marT="91425" marB="91425" marR="91425" marL="91425">
                    <a:solidFill>
                      <a:srgbClr val="4A86E8"/>
                    </a:solidFill>
                  </a:tcPr>
                </a:tc>
              </a:tr>
              <a:tr h="381000">
                <a:tc>
                  <a:txBody>
                    <a:bodyPr/>
                    <a:lstStyle/>
                    <a:p>
                      <a:pPr indent="0" lvl="0" marL="0" rtl="0" algn="l">
                        <a:spcBef>
                          <a:spcPts val="0"/>
                        </a:spcBef>
                        <a:spcAft>
                          <a:spcPts val="0"/>
                        </a:spcAft>
                        <a:buNone/>
                      </a:pPr>
                      <a:r>
                        <a:rPr lang="en-US" sz="1600">
                          <a:latin typeface="Calibri"/>
                          <a:ea typeface="Calibri"/>
                          <a:cs typeface="Calibri"/>
                          <a:sym typeface="Calibri"/>
                        </a:rPr>
                        <a:t>New Hampshire </a:t>
                      </a:r>
                      <a:endParaRPr sz="1600">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1600">
                          <a:latin typeface="Calibri"/>
                          <a:ea typeface="Calibri"/>
                          <a:cs typeface="Calibri"/>
                          <a:sym typeface="Calibri"/>
                        </a:rPr>
                        <a:t>1</a:t>
                      </a:r>
                      <a:endParaRPr sz="1600">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1600">
                          <a:latin typeface="Calibri"/>
                          <a:ea typeface="Calibri"/>
                          <a:cs typeface="Calibri"/>
                          <a:sym typeface="Calibri"/>
                        </a:rPr>
                        <a:t>7.4%</a:t>
                      </a:r>
                      <a:endParaRPr sz="1600">
                        <a:latin typeface="Calibri"/>
                        <a:ea typeface="Calibri"/>
                        <a:cs typeface="Calibri"/>
                        <a:sym typeface="Calibri"/>
                      </a:endParaRPr>
                    </a:p>
                  </a:txBody>
                  <a:tcPr marT="91425" marB="91425" marR="91425" marL="91425">
                    <a:solidFill>
                      <a:schemeClr val="lt1"/>
                    </a:solidFill>
                  </a:tcPr>
                </a:tc>
              </a:tr>
              <a:tr h="381000">
                <a:tc>
                  <a:txBody>
                    <a:bodyPr/>
                    <a:lstStyle/>
                    <a:p>
                      <a:pPr indent="0" lvl="0" marL="0" rtl="0" algn="l">
                        <a:spcBef>
                          <a:spcPts val="0"/>
                        </a:spcBef>
                        <a:spcAft>
                          <a:spcPts val="0"/>
                        </a:spcAft>
                        <a:buNone/>
                      </a:pPr>
                      <a:r>
                        <a:rPr lang="en-US" sz="1600">
                          <a:latin typeface="Calibri"/>
                          <a:ea typeface="Calibri"/>
                          <a:cs typeface="Calibri"/>
                          <a:sym typeface="Calibri"/>
                        </a:rPr>
                        <a:t>Maine</a:t>
                      </a:r>
                      <a:endParaRPr sz="1600">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1600">
                          <a:latin typeface="Calibri"/>
                          <a:ea typeface="Calibri"/>
                          <a:cs typeface="Calibri"/>
                          <a:sym typeface="Calibri"/>
                        </a:rPr>
                        <a:t>3</a:t>
                      </a:r>
                      <a:endParaRPr sz="1600">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1600">
                          <a:latin typeface="Calibri"/>
                          <a:ea typeface="Calibri"/>
                          <a:cs typeface="Calibri"/>
                          <a:sym typeface="Calibri"/>
                        </a:rPr>
                        <a:t>9.7%</a:t>
                      </a:r>
                      <a:endParaRPr sz="1600">
                        <a:latin typeface="Calibri"/>
                        <a:ea typeface="Calibri"/>
                        <a:cs typeface="Calibri"/>
                        <a:sym typeface="Calibri"/>
                      </a:endParaRPr>
                    </a:p>
                  </a:txBody>
                  <a:tcPr marT="91425" marB="91425" marR="91425" marL="91425">
                    <a:solidFill>
                      <a:schemeClr val="lt1"/>
                    </a:solidFill>
                  </a:tcPr>
                </a:tc>
              </a:tr>
              <a:tr h="381000">
                <a:tc>
                  <a:txBody>
                    <a:bodyPr/>
                    <a:lstStyle/>
                    <a:p>
                      <a:pPr indent="0" lvl="0" marL="0" rtl="0" algn="l">
                        <a:spcBef>
                          <a:spcPts val="0"/>
                        </a:spcBef>
                        <a:spcAft>
                          <a:spcPts val="0"/>
                        </a:spcAft>
                        <a:buNone/>
                      </a:pPr>
                      <a:r>
                        <a:rPr lang="en-US" sz="1600">
                          <a:latin typeface="Calibri"/>
                          <a:ea typeface="Calibri"/>
                          <a:cs typeface="Calibri"/>
                          <a:sym typeface="Calibri"/>
                        </a:rPr>
                        <a:t>South Dakota </a:t>
                      </a:r>
                      <a:endParaRPr sz="1600">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1600">
                          <a:latin typeface="Calibri"/>
                          <a:ea typeface="Calibri"/>
                          <a:cs typeface="Calibri"/>
                          <a:sym typeface="Calibri"/>
                        </a:rPr>
                        <a:t>4</a:t>
                      </a:r>
                      <a:endParaRPr sz="1600">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1600">
                          <a:latin typeface="Calibri"/>
                          <a:ea typeface="Calibri"/>
                          <a:cs typeface="Calibri"/>
                          <a:sym typeface="Calibri"/>
                        </a:rPr>
                        <a:t>10.8% </a:t>
                      </a:r>
                      <a:endParaRPr sz="1600">
                        <a:latin typeface="Calibri"/>
                        <a:ea typeface="Calibri"/>
                        <a:cs typeface="Calibri"/>
                        <a:sym typeface="Calibri"/>
                      </a:endParaRPr>
                    </a:p>
                  </a:txBody>
                  <a:tcPr marT="91425" marB="91425" marR="91425" marL="91425">
                    <a:solidFill>
                      <a:schemeClr val="lt1"/>
                    </a:solidFill>
                  </a:tcPr>
                </a:tc>
              </a:tr>
              <a:tr h="381000">
                <a:tc>
                  <a:txBody>
                    <a:bodyPr/>
                    <a:lstStyle/>
                    <a:p>
                      <a:pPr indent="0" lvl="0" marL="0" rtl="0" algn="l">
                        <a:spcBef>
                          <a:spcPts val="0"/>
                        </a:spcBef>
                        <a:spcAft>
                          <a:spcPts val="0"/>
                        </a:spcAft>
                        <a:buNone/>
                      </a:pPr>
                      <a:r>
                        <a:rPr lang="en-US" sz="1600">
                          <a:solidFill>
                            <a:schemeClr val="lt1"/>
                          </a:solidFill>
                          <a:latin typeface="Calibri"/>
                          <a:ea typeface="Calibri"/>
                          <a:cs typeface="Calibri"/>
                          <a:sym typeface="Calibri"/>
                        </a:rPr>
                        <a:t>Your State </a:t>
                      </a:r>
                      <a:endParaRPr sz="1600">
                        <a:solidFill>
                          <a:schemeClr val="lt1"/>
                        </a:solidFill>
                        <a:latin typeface="Calibri"/>
                        <a:ea typeface="Calibri"/>
                        <a:cs typeface="Calibri"/>
                        <a:sym typeface="Calibri"/>
                      </a:endParaRPr>
                    </a:p>
                  </a:txBody>
                  <a:tcPr marT="91425" marB="91425" marR="91425" marL="91425">
                    <a:solidFill>
                      <a:srgbClr val="4A86E8"/>
                    </a:solidFill>
                  </a:tcPr>
                </a:tc>
                <a:tc>
                  <a:txBody>
                    <a:bodyPr/>
                    <a:lstStyle/>
                    <a:p>
                      <a:pPr indent="0" lvl="0" marL="0" rtl="0" algn="l">
                        <a:spcBef>
                          <a:spcPts val="0"/>
                        </a:spcBef>
                        <a:spcAft>
                          <a:spcPts val="0"/>
                        </a:spcAft>
                        <a:buNone/>
                      </a:pPr>
                      <a:r>
                        <a:rPr lang="en-US" sz="1600">
                          <a:solidFill>
                            <a:schemeClr val="lt1"/>
                          </a:solidFill>
                          <a:latin typeface="Calibri"/>
                          <a:ea typeface="Calibri"/>
                          <a:cs typeface="Calibri"/>
                          <a:sym typeface="Calibri"/>
                        </a:rPr>
                        <a:t>Rank </a:t>
                      </a:r>
                      <a:endParaRPr sz="1600">
                        <a:solidFill>
                          <a:schemeClr val="lt1"/>
                        </a:solidFill>
                        <a:latin typeface="Calibri"/>
                        <a:ea typeface="Calibri"/>
                        <a:cs typeface="Calibri"/>
                        <a:sym typeface="Calibri"/>
                      </a:endParaRPr>
                    </a:p>
                  </a:txBody>
                  <a:tcPr marT="91425" marB="91425" marR="91425" marL="91425">
                    <a:solidFill>
                      <a:srgbClr val="4A86E8"/>
                    </a:solidFill>
                  </a:tcPr>
                </a:tc>
                <a:tc>
                  <a:txBody>
                    <a:bodyPr/>
                    <a:lstStyle/>
                    <a:p>
                      <a:pPr indent="0" lvl="0" marL="0" rtl="0" algn="l">
                        <a:spcBef>
                          <a:spcPts val="0"/>
                        </a:spcBef>
                        <a:spcAft>
                          <a:spcPts val="0"/>
                        </a:spcAft>
                        <a:buNone/>
                      </a:pPr>
                      <a:r>
                        <a:rPr lang="en-US" sz="1600">
                          <a:solidFill>
                            <a:schemeClr val="lt1"/>
                          </a:solidFill>
                          <a:latin typeface="Calibri"/>
                          <a:ea typeface="Calibri"/>
                          <a:cs typeface="Calibri"/>
                          <a:sym typeface="Calibri"/>
                        </a:rPr>
                        <a:t>Value </a:t>
                      </a:r>
                      <a:endParaRPr sz="1600">
                        <a:solidFill>
                          <a:schemeClr val="lt1"/>
                        </a:solidFill>
                        <a:latin typeface="Calibri"/>
                        <a:ea typeface="Calibri"/>
                        <a:cs typeface="Calibri"/>
                        <a:sym typeface="Calibri"/>
                      </a:endParaRPr>
                    </a:p>
                  </a:txBody>
                  <a:tcPr marT="91425" marB="91425" marR="91425" marL="91425">
                    <a:solidFill>
                      <a:srgbClr val="4A86E8"/>
                    </a:solidFill>
                  </a:tcPr>
                </a:tc>
              </a:tr>
              <a:tr h="381000">
                <a:tc>
                  <a:txBody>
                    <a:bodyPr/>
                    <a:lstStyle/>
                    <a:p>
                      <a:pPr indent="0" lvl="0" marL="0" rtl="0" algn="l">
                        <a:spcBef>
                          <a:spcPts val="0"/>
                        </a:spcBef>
                        <a:spcAft>
                          <a:spcPts val="0"/>
                        </a:spcAft>
                        <a:buNone/>
                      </a:pPr>
                      <a:r>
                        <a:rPr lang="en-US" sz="1600">
                          <a:latin typeface="Calibri"/>
                          <a:ea typeface="Calibri"/>
                          <a:cs typeface="Calibri"/>
                          <a:sym typeface="Calibri"/>
                        </a:rPr>
                        <a:t>Wyoming </a:t>
                      </a:r>
                      <a:endParaRPr sz="1600">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1600">
                          <a:latin typeface="Calibri"/>
                          <a:ea typeface="Calibri"/>
                          <a:cs typeface="Calibri"/>
                          <a:sym typeface="Calibri"/>
                        </a:rPr>
                        <a:t>39</a:t>
                      </a:r>
                      <a:endParaRPr sz="1600">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1600">
                          <a:latin typeface="Calibri"/>
                          <a:ea typeface="Calibri"/>
                          <a:cs typeface="Calibri"/>
                          <a:sym typeface="Calibri"/>
                        </a:rPr>
                        <a:t>19.2%</a:t>
                      </a:r>
                      <a:endParaRPr sz="1600">
                        <a:latin typeface="Calibri"/>
                        <a:ea typeface="Calibri"/>
                        <a:cs typeface="Calibri"/>
                        <a:sym typeface="Calibri"/>
                      </a:endParaRPr>
                    </a:p>
                  </a:txBody>
                  <a:tcPr marT="91425" marB="91425" marR="91425" marL="91425">
                    <a:solidFill>
                      <a:schemeClr val="lt1"/>
                    </a:solidFill>
                  </a:tcPr>
                </a:tc>
              </a:tr>
              <a:tr h="381000">
                <a:tc>
                  <a:txBody>
                    <a:bodyPr/>
                    <a:lstStyle/>
                    <a:p>
                      <a:pPr indent="0" lvl="0" marL="0" rtl="0" algn="l">
                        <a:spcBef>
                          <a:spcPts val="0"/>
                        </a:spcBef>
                        <a:spcAft>
                          <a:spcPts val="0"/>
                        </a:spcAft>
                        <a:buNone/>
                      </a:pPr>
                      <a:r>
                        <a:rPr b="1" lang="en-US" sz="1600">
                          <a:latin typeface="Calibri"/>
                          <a:ea typeface="Calibri"/>
                          <a:cs typeface="Calibri"/>
                          <a:sym typeface="Calibri"/>
                        </a:rPr>
                        <a:t>West Virginia </a:t>
                      </a:r>
                      <a:endParaRPr b="1" sz="1600">
                        <a:latin typeface="Calibri"/>
                        <a:ea typeface="Calibri"/>
                        <a:cs typeface="Calibri"/>
                        <a:sym typeface="Calibri"/>
                      </a:endParaRPr>
                    </a:p>
                  </a:txBody>
                  <a:tcPr marT="91425" marB="91425" marR="91425" marL="91425">
                    <a:solidFill>
                      <a:srgbClr val="FFFF00"/>
                    </a:solidFill>
                  </a:tcPr>
                </a:tc>
                <a:tc>
                  <a:txBody>
                    <a:bodyPr/>
                    <a:lstStyle/>
                    <a:p>
                      <a:pPr indent="0" lvl="0" marL="0" rtl="0" algn="l">
                        <a:spcBef>
                          <a:spcPts val="0"/>
                        </a:spcBef>
                        <a:spcAft>
                          <a:spcPts val="0"/>
                        </a:spcAft>
                        <a:buNone/>
                      </a:pPr>
                      <a:r>
                        <a:rPr b="1" lang="en-US" sz="1600">
                          <a:latin typeface="Calibri"/>
                          <a:ea typeface="Calibri"/>
                          <a:cs typeface="Calibri"/>
                          <a:sym typeface="Calibri"/>
                        </a:rPr>
                        <a:t>40</a:t>
                      </a:r>
                      <a:endParaRPr b="1" sz="1600">
                        <a:latin typeface="Calibri"/>
                        <a:ea typeface="Calibri"/>
                        <a:cs typeface="Calibri"/>
                        <a:sym typeface="Calibri"/>
                      </a:endParaRPr>
                    </a:p>
                  </a:txBody>
                  <a:tcPr marT="91425" marB="91425" marR="91425" marL="91425">
                    <a:solidFill>
                      <a:srgbClr val="FFFF00"/>
                    </a:solidFill>
                  </a:tcPr>
                </a:tc>
                <a:tc>
                  <a:txBody>
                    <a:bodyPr/>
                    <a:lstStyle/>
                    <a:p>
                      <a:pPr indent="0" lvl="0" marL="0" rtl="0" algn="l">
                        <a:spcBef>
                          <a:spcPts val="0"/>
                        </a:spcBef>
                        <a:spcAft>
                          <a:spcPts val="0"/>
                        </a:spcAft>
                        <a:buNone/>
                      </a:pPr>
                      <a:r>
                        <a:rPr b="1" lang="en-US" sz="1600">
                          <a:latin typeface="Calibri"/>
                          <a:ea typeface="Calibri"/>
                          <a:cs typeface="Calibri"/>
                          <a:sym typeface="Calibri"/>
                        </a:rPr>
                        <a:t>19.6%</a:t>
                      </a:r>
                      <a:endParaRPr b="1" sz="1600">
                        <a:latin typeface="Calibri"/>
                        <a:ea typeface="Calibri"/>
                        <a:cs typeface="Calibri"/>
                        <a:sym typeface="Calibri"/>
                      </a:endParaRPr>
                    </a:p>
                  </a:txBody>
                  <a:tcPr marT="91425" marB="91425" marR="91425" marL="91425">
                    <a:solidFill>
                      <a:srgbClr val="FFFF00"/>
                    </a:solidFill>
                  </a:tcPr>
                </a:tc>
              </a:tr>
              <a:tr h="381000">
                <a:tc>
                  <a:txBody>
                    <a:bodyPr/>
                    <a:lstStyle/>
                    <a:p>
                      <a:pPr indent="0" lvl="0" marL="0" rtl="0" algn="l">
                        <a:spcBef>
                          <a:spcPts val="0"/>
                        </a:spcBef>
                        <a:spcAft>
                          <a:spcPts val="0"/>
                        </a:spcAft>
                        <a:buNone/>
                      </a:pPr>
                      <a:r>
                        <a:rPr lang="en-US" sz="1600">
                          <a:latin typeface="Calibri"/>
                          <a:ea typeface="Calibri"/>
                          <a:cs typeface="Calibri"/>
                          <a:sym typeface="Calibri"/>
                        </a:rPr>
                        <a:t>Oklahoma </a:t>
                      </a:r>
                      <a:endParaRPr sz="1600">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1600">
                          <a:latin typeface="Calibri"/>
                          <a:ea typeface="Calibri"/>
                          <a:cs typeface="Calibri"/>
                          <a:sym typeface="Calibri"/>
                        </a:rPr>
                        <a:t>41</a:t>
                      </a:r>
                      <a:endParaRPr sz="1600">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1600">
                          <a:latin typeface="Calibri"/>
                          <a:ea typeface="Calibri"/>
                          <a:cs typeface="Calibri"/>
                          <a:sym typeface="Calibri"/>
                        </a:rPr>
                        <a:t>19.7% </a:t>
                      </a:r>
                      <a:endParaRPr sz="1600">
                        <a:latin typeface="Calibri"/>
                        <a:ea typeface="Calibri"/>
                        <a:cs typeface="Calibri"/>
                        <a:sym typeface="Calibri"/>
                      </a:endParaRPr>
                    </a:p>
                  </a:txBody>
                  <a:tcPr marT="91425" marB="91425" marR="91425" marL="91425">
                    <a:solidFill>
                      <a:schemeClr val="lt1"/>
                    </a:solidFill>
                  </a:tcPr>
                </a:tc>
              </a:tr>
              <a:tr h="381000">
                <a:tc>
                  <a:txBody>
                    <a:bodyPr/>
                    <a:lstStyle/>
                    <a:p>
                      <a:pPr indent="0" lvl="0" marL="0" rtl="0" algn="l">
                        <a:spcBef>
                          <a:spcPts val="0"/>
                        </a:spcBef>
                        <a:spcAft>
                          <a:spcPts val="0"/>
                        </a:spcAft>
                        <a:buNone/>
                      </a:pPr>
                      <a:r>
                        <a:rPr lang="en-US" sz="1600">
                          <a:solidFill>
                            <a:schemeClr val="lt1"/>
                          </a:solidFill>
                          <a:latin typeface="Calibri"/>
                          <a:ea typeface="Calibri"/>
                          <a:cs typeface="Calibri"/>
                          <a:sym typeface="Calibri"/>
                        </a:rPr>
                        <a:t>Bottom States </a:t>
                      </a:r>
                      <a:endParaRPr sz="1600">
                        <a:solidFill>
                          <a:schemeClr val="lt1"/>
                        </a:solidFill>
                        <a:latin typeface="Calibri"/>
                        <a:ea typeface="Calibri"/>
                        <a:cs typeface="Calibri"/>
                        <a:sym typeface="Calibri"/>
                      </a:endParaRPr>
                    </a:p>
                  </a:txBody>
                  <a:tcPr marT="91425" marB="91425" marR="91425" marL="91425">
                    <a:solidFill>
                      <a:srgbClr val="4A86E8"/>
                    </a:solidFill>
                  </a:tcPr>
                </a:tc>
                <a:tc>
                  <a:txBody>
                    <a:bodyPr/>
                    <a:lstStyle/>
                    <a:p>
                      <a:pPr indent="0" lvl="0" marL="0" rtl="0" algn="l">
                        <a:spcBef>
                          <a:spcPts val="0"/>
                        </a:spcBef>
                        <a:spcAft>
                          <a:spcPts val="0"/>
                        </a:spcAft>
                        <a:buNone/>
                      </a:pPr>
                      <a:r>
                        <a:rPr lang="en-US" sz="1600">
                          <a:solidFill>
                            <a:schemeClr val="lt1"/>
                          </a:solidFill>
                          <a:latin typeface="Calibri"/>
                          <a:ea typeface="Calibri"/>
                          <a:cs typeface="Calibri"/>
                          <a:sym typeface="Calibri"/>
                        </a:rPr>
                        <a:t>Rank</a:t>
                      </a:r>
                      <a:endParaRPr sz="1600">
                        <a:solidFill>
                          <a:schemeClr val="lt1"/>
                        </a:solidFill>
                        <a:latin typeface="Calibri"/>
                        <a:ea typeface="Calibri"/>
                        <a:cs typeface="Calibri"/>
                        <a:sym typeface="Calibri"/>
                      </a:endParaRPr>
                    </a:p>
                  </a:txBody>
                  <a:tcPr marT="91425" marB="91425" marR="91425" marL="91425">
                    <a:solidFill>
                      <a:srgbClr val="4A86E8"/>
                    </a:solidFill>
                  </a:tcPr>
                </a:tc>
                <a:tc>
                  <a:txBody>
                    <a:bodyPr/>
                    <a:lstStyle/>
                    <a:p>
                      <a:pPr indent="0" lvl="0" marL="0" rtl="0" algn="l">
                        <a:spcBef>
                          <a:spcPts val="0"/>
                        </a:spcBef>
                        <a:spcAft>
                          <a:spcPts val="0"/>
                        </a:spcAft>
                        <a:buNone/>
                      </a:pPr>
                      <a:r>
                        <a:rPr lang="en-US" sz="1600">
                          <a:solidFill>
                            <a:schemeClr val="lt1"/>
                          </a:solidFill>
                          <a:latin typeface="Calibri"/>
                          <a:ea typeface="Calibri"/>
                          <a:cs typeface="Calibri"/>
                          <a:sym typeface="Calibri"/>
                        </a:rPr>
                        <a:t>Value </a:t>
                      </a:r>
                      <a:endParaRPr sz="1600">
                        <a:solidFill>
                          <a:schemeClr val="lt1"/>
                        </a:solidFill>
                        <a:latin typeface="Calibri"/>
                        <a:ea typeface="Calibri"/>
                        <a:cs typeface="Calibri"/>
                        <a:sym typeface="Calibri"/>
                      </a:endParaRPr>
                    </a:p>
                  </a:txBody>
                  <a:tcPr marT="91425" marB="91425" marR="91425" marL="91425">
                    <a:solidFill>
                      <a:srgbClr val="4A86E8"/>
                    </a:solidFill>
                  </a:tcPr>
                </a:tc>
              </a:tr>
              <a:tr h="381000">
                <a:tc>
                  <a:txBody>
                    <a:bodyPr/>
                    <a:lstStyle/>
                    <a:p>
                      <a:pPr indent="0" lvl="0" marL="0" rtl="0" algn="l">
                        <a:spcBef>
                          <a:spcPts val="0"/>
                        </a:spcBef>
                        <a:spcAft>
                          <a:spcPts val="0"/>
                        </a:spcAft>
                        <a:buNone/>
                      </a:pPr>
                      <a:r>
                        <a:rPr lang="en-US" sz="1600">
                          <a:latin typeface="Calibri"/>
                          <a:ea typeface="Calibri"/>
                          <a:cs typeface="Calibri"/>
                          <a:sym typeface="Calibri"/>
                        </a:rPr>
                        <a:t>New York </a:t>
                      </a:r>
                      <a:endParaRPr sz="1600">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1600">
                          <a:latin typeface="Calibri"/>
                          <a:ea typeface="Calibri"/>
                          <a:cs typeface="Calibri"/>
                          <a:sym typeface="Calibri"/>
                        </a:rPr>
                        <a:t>48</a:t>
                      </a:r>
                      <a:endParaRPr sz="1600">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1600">
                          <a:latin typeface="Calibri"/>
                          <a:ea typeface="Calibri"/>
                          <a:cs typeface="Calibri"/>
                          <a:sym typeface="Calibri"/>
                        </a:rPr>
                        <a:t>22.6% </a:t>
                      </a:r>
                      <a:endParaRPr sz="1600">
                        <a:latin typeface="Calibri"/>
                        <a:ea typeface="Calibri"/>
                        <a:cs typeface="Calibri"/>
                        <a:sym typeface="Calibri"/>
                      </a:endParaRPr>
                    </a:p>
                  </a:txBody>
                  <a:tcPr marT="91425" marB="91425" marR="91425" marL="91425">
                    <a:solidFill>
                      <a:schemeClr val="lt1"/>
                    </a:solidFill>
                  </a:tcPr>
                </a:tc>
              </a:tr>
              <a:tr h="381000">
                <a:tc>
                  <a:txBody>
                    <a:bodyPr/>
                    <a:lstStyle/>
                    <a:p>
                      <a:pPr indent="0" lvl="0" marL="0" rtl="0" algn="l">
                        <a:spcBef>
                          <a:spcPts val="0"/>
                        </a:spcBef>
                        <a:spcAft>
                          <a:spcPts val="0"/>
                        </a:spcAft>
                        <a:buNone/>
                      </a:pPr>
                      <a:r>
                        <a:rPr lang="en-US" sz="1600">
                          <a:latin typeface="Calibri"/>
                          <a:ea typeface="Calibri"/>
                          <a:cs typeface="Calibri"/>
                          <a:sym typeface="Calibri"/>
                        </a:rPr>
                        <a:t>Delaware</a:t>
                      </a:r>
                      <a:endParaRPr sz="1600">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1600">
                          <a:latin typeface="Calibri"/>
                          <a:ea typeface="Calibri"/>
                          <a:cs typeface="Calibri"/>
                          <a:sym typeface="Calibri"/>
                        </a:rPr>
                        <a:t>49</a:t>
                      </a:r>
                      <a:endParaRPr sz="1600">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1600">
                          <a:latin typeface="Calibri"/>
                          <a:ea typeface="Calibri"/>
                          <a:cs typeface="Calibri"/>
                          <a:sym typeface="Calibri"/>
                        </a:rPr>
                        <a:t>22.7% </a:t>
                      </a:r>
                      <a:endParaRPr sz="1600">
                        <a:latin typeface="Calibri"/>
                        <a:ea typeface="Calibri"/>
                        <a:cs typeface="Calibri"/>
                        <a:sym typeface="Calibri"/>
                      </a:endParaRPr>
                    </a:p>
                  </a:txBody>
                  <a:tcPr marT="91425" marB="91425" marR="91425" marL="91425">
                    <a:solidFill>
                      <a:schemeClr val="lt1"/>
                    </a:solidFill>
                  </a:tcPr>
                </a:tc>
              </a:tr>
              <a:tr h="381000">
                <a:tc>
                  <a:txBody>
                    <a:bodyPr/>
                    <a:lstStyle/>
                    <a:p>
                      <a:pPr indent="0" lvl="0" marL="0" rtl="0" algn="l">
                        <a:spcBef>
                          <a:spcPts val="0"/>
                        </a:spcBef>
                        <a:spcAft>
                          <a:spcPts val="0"/>
                        </a:spcAft>
                        <a:buNone/>
                      </a:pPr>
                      <a:r>
                        <a:rPr lang="en-US" sz="1600">
                          <a:latin typeface="Calibri"/>
                          <a:ea typeface="Calibri"/>
                          <a:cs typeface="Calibri"/>
                          <a:sym typeface="Calibri"/>
                        </a:rPr>
                        <a:t>Nevada</a:t>
                      </a:r>
                      <a:endParaRPr sz="1600">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1600">
                          <a:latin typeface="Calibri"/>
                          <a:ea typeface="Calibri"/>
                          <a:cs typeface="Calibri"/>
                          <a:sym typeface="Calibri"/>
                        </a:rPr>
                        <a:t>50</a:t>
                      </a:r>
                      <a:endParaRPr sz="1600">
                        <a:latin typeface="Calibri"/>
                        <a:ea typeface="Calibri"/>
                        <a:cs typeface="Calibri"/>
                        <a:sym typeface="Calibri"/>
                      </a:endParaRPr>
                    </a:p>
                  </a:txBody>
                  <a:tcPr marT="91425" marB="91425" marR="91425" marL="91425">
                    <a:solidFill>
                      <a:schemeClr val="lt1"/>
                    </a:solidFill>
                  </a:tcPr>
                </a:tc>
                <a:tc>
                  <a:txBody>
                    <a:bodyPr/>
                    <a:lstStyle/>
                    <a:p>
                      <a:pPr indent="0" lvl="0" marL="0" rtl="0" algn="l">
                        <a:spcBef>
                          <a:spcPts val="0"/>
                        </a:spcBef>
                        <a:spcAft>
                          <a:spcPts val="0"/>
                        </a:spcAft>
                        <a:buNone/>
                      </a:pPr>
                      <a:r>
                        <a:rPr lang="en-US" sz="1600">
                          <a:latin typeface="Calibri"/>
                          <a:ea typeface="Calibri"/>
                          <a:cs typeface="Calibri"/>
                          <a:sym typeface="Calibri"/>
                        </a:rPr>
                        <a:t>39.3%</a:t>
                      </a:r>
                      <a:endParaRPr sz="1600">
                        <a:latin typeface="Calibri"/>
                        <a:ea typeface="Calibri"/>
                        <a:cs typeface="Calibri"/>
                        <a:sym typeface="Calibri"/>
                      </a:endParaRPr>
                    </a:p>
                  </a:txBody>
                  <a:tcPr marT="91425" marB="91425" marR="91425" marL="91425">
                    <a:solidFill>
                      <a:schemeClr val="lt1"/>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 name="Shape 140"/>
        <p:cNvGrpSpPr/>
        <p:nvPr/>
      </p:nvGrpSpPr>
      <p:grpSpPr>
        <a:xfrm>
          <a:off x="0" y="0"/>
          <a:ext cx="0" cy="0"/>
          <a:chOff x="0" y="0"/>
          <a:chExt cx="0" cy="0"/>
        </a:xfrm>
      </p:grpSpPr>
      <p:sp>
        <p:nvSpPr>
          <p:cNvPr id="141" name="Google Shape;141;p12"/>
          <p:cNvSpPr txBox="1"/>
          <p:nvPr>
            <p:ph idx="1" type="body"/>
          </p:nvPr>
        </p:nvSpPr>
        <p:spPr>
          <a:xfrm>
            <a:off x="4699000" y="1135050"/>
            <a:ext cx="7650000" cy="45879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300"/>
              <a:buFont typeface="Calibri"/>
              <a:buChar char="•"/>
            </a:pPr>
            <a:r>
              <a:rPr lang="en-US" sz="2300"/>
              <a:t>Drug overdose death rates have increased in West Virginia from </a:t>
            </a:r>
            <a:r>
              <a:rPr lang="en-US" sz="2300">
                <a:solidFill>
                  <a:srgbClr val="FF0000"/>
                </a:solidFill>
              </a:rPr>
              <a:t>37.6 per 100,000 in 2019 to 66.9 per 100,000 in 2023</a:t>
            </a:r>
            <a:r>
              <a:rPr lang="en-US" sz="2300"/>
              <a:t>. Over the same period, drug overdose death rates increased from 15.2 to 20.8 per 100,000 in the U.S  (KFF)</a:t>
            </a:r>
            <a:endParaRPr/>
          </a:p>
          <a:p>
            <a:pPr indent="-228600" lvl="0" marL="228600" rtl="0" algn="l">
              <a:lnSpc>
                <a:spcPct val="90000"/>
              </a:lnSpc>
              <a:spcBef>
                <a:spcPts val="1000"/>
              </a:spcBef>
              <a:spcAft>
                <a:spcPts val="0"/>
              </a:spcAft>
              <a:buClr>
                <a:schemeClr val="dk1"/>
              </a:buClr>
              <a:buSzPts val="2300"/>
              <a:buFont typeface="Calibri"/>
              <a:buChar char="•"/>
            </a:pPr>
            <a:r>
              <a:rPr lang="en-US" sz="2300"/>
              <a:t>Ages (0-24) death rate due to opioid overdose increased from </a:t>
            </a:r>
            <a:r>
              <a:rPr lang="en-US" sz="2300">
                <a:solidFill>
                  <a:srgbClr val="FF0000"/>
                </a:solidFill>
              </a:rPr>
              <a:t>8.0 per 100,000 to 11.8 per 100,000 </a:t>
            </a:r>
            <a:r>
              <a:rPr lang="en-US" sz="2300"/>
              <a:t>in West Virginia. Over the same period, the age-adjusted death rate increased from 3.7 per 100,000 to 5.1per 100,000 in the U.S. (KFF)</a:t>
            </a:r>
            <a:endParaRPr/>
          </a:p>
          <a:p>
            <a:pPr indent="-228600" lvl="0" marL="228600" rtl="0" algn="l">
              <a:lnSpc>
                <a:spcPct val="90000"/>
              </a:lnSpc>
              <a:spcBef>
                <a:spcPts val="1000"/>
              </a:spcBef>
              <a:spcAft>
                <a:spcPts val="0"/>
              </a:spcAft>
              <a:buClr>
                <a:schemeClr val="dk1"/>
              </a:buClr>
              <a:buSzPts val="2300"/>
              <a:buChar char="•"/>
            </a:pPr>
            <a:r>
              <a:rPr lang="en-US" sz="2300"/>
              <a:t>Ages (25-34) death rate due to opioid overdose increased from </a:t>
            </a:r>
            <a:r>
              <a:rPr lang="en-US" sz="2300">
                <a:solidFill>
                  <a:srgbClr val="FF0000"/>
                </a:solidFill>
              </a:rPr>
              <a:t>86.9  per 100,000 to 124.7 per 100,000 </a:t>
            </a:r>
            <a:r>
              <a:rPr lang="en-US" sz="2300"/>
              <a:t>in West Virginia. Over the same period, the age-adjusted death rate increased from 29.0 per 100,000 to 38.6per 100,000 in the U.S. (KFF)</a:t>
            </a:r>
            <a:br>
              <a:rPr lang="en-US" sz="2300"/>
            </a:br>
            <a:endParaRPr sz="2300"/>
          </a:p>
        </p:txBody>
      </p:sp>
      <p:sp>
        <p:nvSpPr>
          <p:cNvPr id="142" name="Google Shape;142;p12"/>
          <p:cNvSpPr txBox="1"/>
          <p:nvPr/>
        </p:nvSpPr>
        <p:spPr>
          <a:xfrm>
            <a:off x="2842059" y="95963"/>
            <a:ext cx="6507900" cy="1077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dk1"/>
                </a:solidFill>
                <a:latin typeface="Calibri"/>
                <a:ea typeface="Calibri"/>
                <a:cs typeface="Calibri"/>
                <a:sym typeface="Calibri"/>
              </a:rPr>
              <a:t>West Virginia vs. National Drug Overdose &amp; Age-Adjusted Death Rate</a:t>
            </a:r>
            <a:endParaRPr>
              <a:latin typeface="Calibri"/>
              <a:ea typeface="Calibri"/>
              <a:cs typeface="Calibri"/>
              <a:sym typeface="Calibri"/>
            </a:endParaRPr>
          </a:p>
        </p:txBody>
      </p:sp>
      <p:pic>
        <p:nvPicPr>
          <p:cNvPr id="143" name="Google Shape;143;p12"/>
          <p:cNvPicPr preferRelativeResize="0"/>
          <p:nvPr/>
        </p:nvPicPr>
        <p:blipFill rotWithShape="1">
          <a:blip r:embed="rId4">
            <a:alphaModFix/>
          </a:blip>
          <a:srcRect b="20137" l="0" r="0" t="0"/>
          <a:stretch/>
        </p:blipFill>
        <p:spPr>
          <a:xfrm>
            <a:off x="0" y="3892827"/>
            <a:ext cx="4698999" cy="2890598"/>
          </a:xfrm>
          <a:prstGeom prst="rect">
            <a:avLst/>
          </a:prstGeom>
          <a:noFill/>
          <a:ln>
            <a:noFill/>
          </a:ln>
        </p:spPr>
      </p:pic>
      <p:pic>
        <p:nvPicPr>
          <p:cNvPr id="144" name="Google Shape;144;p12"/>
          <p:cNvPicPr preferRelativeResize="0"/>
          <p:nvPr/>
        </p:nvPicPr>
        <p:blipFill rotWithShape="1">
          <a:blip r:embed="rId5">
            <a:alphaModFix/>
          </a:blip>
          <a:srcRect b="27576" l="1" r="-10212" t="0"/>
          <a:stretch/>
        </p:blipFill>
        <p:spPr>
          <a:xfrm>
            <a:off x="-99949" y="1325861"/>
            <a:ext cx="4898905" cy="2414389"/>
          </a:xfrm>
          <a:prstGeom prst="rect">
            <a:avLst/>
          </a:prstGeom>
          <a:noFill/>
          <a:ln>
            <a:noFill/>
          </a:ln>
        </p:spPr>
      </p:pic>
      <p:sp>
        <p:nvSpPr>
          <p:cNvPr id="145" name="Google Shape;145;p12"/>
          <p:cNvSpPr txBox="1"/>
          <p:nvPr/>
        </p:nvSpPr>
        <p:spPr>
          <a:xfrm>
            <a:off x="5903625" y="5722950"/>
            <a:ext cx="6036300" cy="331800"/>
          </a:xfrm>
          <a:prstGeom prst="rect">
            <a:avLst/>
          </a:prstGeom>
          <a:noFill/>
          <a:ln>
            <a:noFill/>
          </a:ln>
        </p:spPr>
        <p:txBody>
          <a:bodyPr anchorCtr="0" anchor="t" bIns="91425" lIns="91425" spcFirstLastPara="1" rIns="91425" wrap="square" tIns="91425">
            <a:noAutofit/>
          </a:bodyPr>
          <a:lstStyle/>
          <a:p>
            <a:pPr indent="-12700" lvl="0" marL="355600" rtl="0" algn="l">
              <a:lnSpc>
                <a:spcPct val="115000"/>
              </a:lnSpc>
              <a:spcBef>
                <a:spcPts val="1200"/>
              </a:spcBef>
              <a:spcAft>
                <a:spcPts val="0"/>
              </a:spcAft>
              <a:buNone/>
            </a:pPr>
            <a:r>
              <a:rPr i="1" lang="en-US" sz="900">
                <a:solidFill>
                  <a:schemeClr val="dk1"/>
                </a:solidFill>
              </a:rPr>
              <a:t>Opioid overdose death rates and all drug overdose death rates per 100,000 population (age-adjusted): KFF State Health Facts</a:t>
            </a:r>
            <a:r>
              <a:rPr lang="en-US" sz="900">
                <a:solidFill>
                  <a:schemeClr val="dk1"/>
                </a:solidFill>
              </a:rPr>
              <a:t>. KFF. (2025, August 9). </a:t>
            </a:r>
            <a:r>
              <a:rPr lang="en-US" sz="900" u="sng">
                <a:solidFill>
                  <a:schemeClr val="hlink"/>
                </a:solidFill>
                <a:hlinkClick r:id="rId6"/>
              </a:rPr>
              <a:t>https://www.kff.org/mental-health/state-indicator/opioid-overdose-death-rates/?activeTab=graph&amp;currentTimeframe=0&amp;startTimeframe=4&amp;selectedRows=%7B%22states%22%3A%7B%22west-virginia%22%3A%7B%7D%7D%2C%22wrapups%22%3A%7B%22united-states%22%3A%7B%7D%7D%7D&amp;sortModel=%7B%22colId%22%3A%22Location%22%2C%22sort%22%3A%22asc%22%7D</a:t>
            </a:r>
            <a:r>
              <a:rPr lang="en-US" sz="900">
                <a:solidFill>
                  <a:schemeClr val="dk1"/>
                </a:solidFill>
              </a:rPr>
              <a:t>  - Accessed August 13th, 2025 </a:t>
            </a:r>
            <a:endParaRPr sz="900">
              <a:solidFill>
                <a:schemeClr val="dk1"/>
              </a:solidFill>
            </a:endParaRPr>
          </a:p>
          <a:p>
            <a:pPr indent="-12700" lvl="0" marL="355600" rtl="0" algn="l">
              <a:lnSpc>
                <a:spcPct val="115000"/>
              </a:lnSpc>
              <a:spcBef>
                <a:spcPts val="1200"/>
              </a:spcBef>
              <a:spcAft>
                <a:spcPts val="0"/>
              </a:spcAft>
              <a:buClr>
                <a:schemeClr val="dk1"/>
              </a:buClr>
              <a:buSzPts val="1100"/>
              <a:buFont typeface="Arial"/>
              <a:buNone/>
            </a:pPr>
            <a:r>
              <a:t/>
            </a:r>
            <a:endParaRPr sz="900">
              <a:solidFill>
                <a:schemeClr val="dk1"/>
              </a:solidFill>
            </a:endParaRPr>
          </a:p>
          <a:p>
            <a:pPr indent="0" lvl="0" marL="0" rtl="0" algn="l">
              <a:spcBef>
                <a:spcPts val="1200"/>
              </a:spcBef>
              <a:spcAft>
                <a:spcPts val="0"/>
              </a:spcAft>
              <a:buNone/>
            </a:pPr>
            <a:r>
              <a:t/>
            </a:r>
            <a:endParaRPr sz="27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0" name="Shape 150"/>
        <p:cNvGrpSpPr/>
        <p:nvPr/>
      </p:nvGrpSpPr>
      <p:grpSpPr>
        <a:xfrm>
          <a:off x="0" y="0"/>
          <a:ext cx="0" cy="0"/>
          <a:chOff x="0" y="0"/>
          <a:chExt cx="0" cy="0"/>
        </a:xfrm>
      </p:grpSpPr>
      <p:sp>
        <p:nvSpPr>
          <p:cNvPr id="151" name="Google Shape;151;p13"/>
          <p:cNvSpPr txBox="1"/>
          <p:nvPr/>
        </p:nvSpPr>
        <p:spPr>
          <a:xfrm>
            <a:off x="0" y="188258"/>
            <a:ext cx="6723529"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a:solidFill>
                  <a:schemeClr val="dk1"/>
                </a:solidFill>
                <a:latin typeface="Calibri"/>
                <a:ea typeface="Calibri"/>
                <a:cs typeface="Calibri"/>
                <a:sym typeface="Calibri"/>
              </a:rPr>
              <a:t>WV Overdose Data: 2015-2021</a:t>
            </a:r>
            <a:endParaRPr b="1" sz="4000">
              <a:solidFill>
                <a:schemeClr val="dk1"/>
              </a:solidFill>
              <a:latin typeface="Calibri"/>
              <a:ea typeface="Calibri"/>
              <a:cs typeface="Calibri"/>
              <a:sym typeface="Calibri"/>
            </a:endParaRPr>
          </a:p>
        </p:txBody>
      </p:sp>
      <p:sp>
        <p:nvSpPr>
          <p:cNvPr id="152" name="Google Shape;152;p13"/>
          <p:cNvSpPr txBox="1"/>
          <p:nvPr/>
        </p:nvSpPr>
        <p:spPr>
          <a:xfrm>
            <a:off x="7274859" y="121023"/>
            <a:ext cx="4917000" cy="7389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400">
                <a:solidFill>
                  <a:schemeClr val="dk1"/>
                </a:solidFill>
                <a:latin typeface="Avenir"/>
                <a:ea typeface="Avenir"/>
                <a:cs typeface="Avenir"/>
                <a:sym typeface="Avenir"/>
              </a:rPr>
              <a:t>West Virginia Department of Health and Human Resources. "Data Dashboard." Office of Drug Control Policy, </a:t>
            </a:r>
            <a:r>
              <a:rPr lang="en-US" u="sng">
                <a:solidFill>
                  <a:schemeClr val="hlink"/>
                </a:solidFill>
                <a:latin typeface="Avenir"/>
                <a:ea typeface="Avenir"/>
                <a:cs typeface="Avenir"/>
                <a:sym typeface="Avenir"/>
                <a:hlinkClick r:id="rId4"/>
              </a:rPr>
              <a:t>https://odcp.wv.gov/</a:t>
            </a:r>
            <a:r>
              <a:rPr lang="en-US">
                <a:solidFill>
                  <a:schemeClr val="dk1"/>
                </a:solidFill>
                <a:latin typeface="Avenir"/>
                <a:ea typeface="Avenir"/>
                <a:cs typeface="Avenir"/>
                <a:sym typeface="Avenir"/>
              </a:rPr>
              <a:t> </a:t>
            </a:r>
            <a:endParaRPr/>
          </a:p>
        </p:txBody>
      </p:sp>
      <p:pic>
        <p:nvPicPr>
          <p:cNvPr id="153" name="Google Shape;153;p13" title="Screenshot 2025-10-07 at 10.53.06 AM.png"/>
          <p:cNvPicPr preferRelativeResize="0"/>
          <p:nvPr/>
        </p:nvPicPr>
        <p:blipFill rotWithShape="1">
          <a:blip r:embed="rId5">
            <a:alphaModFix/>
          </a:blip>
          <a:srcRect b="0" l="1148" r="716" t="1980"/>
          <a:stretch/>
        </p:blipFill>
        <p:spPr>
          <a:xfrm>
            <a:off x="4736175" y="1830800"/>
            <a:ext cx="7243550" cy="4585949"/>
          </a:xfrm>
          <a:prstGeom prst="rect">
            <a:avLst/>
          </a:prstGeom>
          <a:noFill/>
          <a:ln>
            <a:noFill/>
          </a:ln>
        </p:spPr>
      </p:pic>
      <p:pic>
        <p:nvPicPr>
          <p:cNvPr id="154" name="Google Shape;154;p13" title="Screenshot 2025-11-13 at 3.02.20 PM.png"/>
          <p:cNvPicPr preferRelativeResize="0"/>
          <p:nvPr/>
        </p:nvPicPr>
        <p:blipFill>
          <a:blip r:embed="rId6">
            <a:alphaModFix/>
          </a:blip>
          <a:stretch>
            <a:fillRect/>
          </a:stretch>
        </p:blipFill>
        <p:spPr>
          <a:xfrm>
            <a:off x="1077000" y="742925"/>
            <a:ext cx="2874050" cy="6236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 name="Shape 159"/>
        <p:cNvGrpSpPr/>
        <p:nvPr/>
      </p:nvGrpSpPr>
      <p:grpSpPr>
        <a:xfrm>
          <a:off x="0" y="0"/>
          <a:ext cx="0" cy="0"/>
          <a:chOff x="0" y="0"/>
          <a:chExt cx="0" cy="0"/>
        </a:xfrm>
      </p:grpSpPr>
      <p:sp>
        <p:nvSpPr>
          <p:cNvPr id="160" name="Google Shape;160;p14"/>
          <p:cNvSpPr txBox="1"/>
          <p:nvPr>
            <p:ph type="title"/>
          </p:nvPr>
        </p:nvSpPr>
        <p:spPr>
          <a:xfrm>
            <a:off x="838200" y="-19999"/>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venir"/>
              <a:buNone/>
            </a:pPr>
            <a:r>
              <a:rPr b="1" lang="en-US"/>
              <a:t>Does My Child Use Drugs?</a:t>
            </a:r>
            <a:endParaRPr/>
          </a:p>
        </p:txBody>
      </p:sp>
      <p:sp>
        <p:nvSpPr>
          <p:cNvPr id="161" name="Google Shape;161;p14"/>
          <p:cNvSpPr txBox="1"/>
          <p:nvPr>
            <p:ph idx="1" type="body"/>
          </p:nvPr>
        </p:nvSpPr>
        <p:spPr>
          <a:xfrm>
            <a:off x="1127700" y="1070900"/>
            <a:ext cx="9936600" cy="56769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Font typeface="Calibri"/>
              <a:buChar char="•"/>
            </a:pPr>
            <a:r>
              <a:rPr lang="en-US" sz="2400"/>
              <a:t> The percentage of adolescents reporting they used any illicit substances (other than marijuana) in 2024 continued to hold steady below the pre-pandemic levels reported in 2020. (NIDA) </a:t>
            </a:r>
            <a:endParaRPr/>
          </a:p>
          <a:p>
            <a:pPr indent="0" lvl="0" marL="0" rtl="0" algn="l">
              <a:lnSpc>
                <a:spcPct val="90000"/>
              </a:lnSpc>
              <a:spcBef>
                <a:spcPts val="1000"/>
              </a:spcBef>
              <a:spcAft>
                <a:spcPts val="0"/>
              </a:spcAft>
              <a:buNone/>
            </a:pPr>
            <a:r>
              <a:t/>
            </a:r>
            <a:endParaRPr/>
          </a:p>
          <a:p>
            <a:pPr indent="0" lvl="0" marL="228600" rtl="0" algn="l">
              <a:lnSpc>
                <a:spcPct val="90000"/>
              </a:lnSpc>
              <a:spcBef>
                <a:spcPts val="1000"/>
              </a:spcBef>
              <a:spcAft>
                <a:spcPts val="0"/>
              </a:spcAft>
              <a:buNone/>
            </a:pPr>
            <a:r>
              <a:t/>
            </a:r>
            <a:endParaRPr/>
          </a:p>
          <a:p>
            <a:pPr indent="0" lvl="0" marL="228600" rtl="0" algn="l">
              <a:lnSpc>
                <a:spcPct val="90000"/>
              </a:lnSpc>
              <a:spcBef>
                <a:spcPts val="1000"/>
              </a:spcBef>
              <a:spcAft>
                <a:spcPts val="0"/>
              </a:spcAft>
              <a:buNone/>
            </a:pPr>
            <a:r>
              <a:t/>
            </a:r>
            <a:endParaRPr/>
          </a:p>
          <a:p>
            <a:pPr indent="-76200" lvl="0" marL="228600" rtl="0" algn="l">
              <a:lnSpc>
                <a:spcPct val="90000"/>
              </a:lnSpc>
              <a:spcBef>
                <a:spcPts val="1000"/>
              </a:spcBef>
              <a:spcAft>
                <a:spcPts val="0"/>
              </a:spcAft>
              <a:buClr>
                <a:schemeClr val="dk1"/>
              </a:buClr>
              <a:buSzPts val="2400"/>
              <a:buNone/>
            </a:pPr>
            <a:r>
              <a:t/>
            </a:r>
            <a:endParaRPr sz="2400"/>
          </a:p>
          <a:p>
            <a:pPr indent="-120650" lvl="0" marL="228600" rtl="0" algn="l">
              <a:lnSpc>
                <a:spcPct val="90000"/>
              </a:lnSpc>
              <a:spcBef>
                <a:spcPts val="1000"/>
              </a:spcBef>
              <a:spcAft>
                <a:spcPts val="0"/>
              </a:spcAft>
              <a:buClr>
                <a:schemeClr val="dk1"/>
              </a:buClr>
              <a:buSzPts val="1700"/>
              <a:buNone/>
            </a:pPr>
            <a:r>
              <a:t/>
            </a:r>
            <a:endParaRPr b="1" sz="1700" u="sng">
              <a:solidFill>
                <a:srgbClr val="FF0000"/>
              </a:solidFill>
            </a:endParaRPr>
          </a:p>
          <a:p>
            <a:pPr indent="-50800" lvl="0" marL="228600" rtl="0" algn="l">
              <a:lnSpc>
                <a:spcPct val="90000"/>
              </a:lnSpc>
              <a:spcBef>
                <a:spcPts val="1000"/>
              </a:spcBef>
              <a:spcAft>
                <a:spcPts val="0"/>
              </a:spcAft>
              <a:buClr>
                <a:schemeClr val="dk1"/>
              </a:buClr>
              <a:buSzPts val="2800"/>
              <a:buNone/>
            </a:pPr>
            <a:r>
              <a:t/>
            </a:r>
            <a:endParaRPr b="1"/>
          </a:p>
        </p:txBody>
      </p:sp>
      <p:sp>
        <p:nvSpPr>
          <p:cNvPr id="162" name="Google Shape;162;p14"/>
          <p:cNvSpPr txBox="1"/>
          <p:nvPr/>
        </p:nvSpPr>
        <p:spPr>
          <a:xfrm>
            <a:off x="6540448" y="6039800"/>
            <a:ext cx="34839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u="sng">
                <a:solidFill>
                  <a:schemeClr val="hlink"/>
                </a:solidFill>
                <a:latin typeface="Avenir"/>
                <a:ea typeface="Avenir"/>
                <a:cs typeface="Avenir"/>
                <a:sym typeface="Avenir"/>
                <a:hlinkClick r:id="rId4"/>
              </a:rPr>
              <a:t>https://nida.nih.gov/news-events/news-releases/2024/12/reported-use-of-most-drugs-among-adolescents-remained-low-in-2024</a:t>
            </a:r>
            <a:endParaRPr sz="1000">
              <a:solidFill>
                <a:srgbClr val="474747"/>
              </a:solidFill>
              <a:latin typeface="Avenir"/>
              <a:ea typeface="Avenir"/>
              <a:cs typeface="Avenir"/>
              <a:sym typeface="Avenir"/>
            </a:endParaRPr>
          </a:p>
          <a:p>
            <a:pPr indent="0" lvl="0" marL="0" marR="0" rtl="0" algn="l">
              <a:spcBef>
                <a:spcPts val="0"/>
              </a:spcBef>
              <a:spcAft>
                <a:spcPts val="0"/>
              </a:spcAft>
              <a:buNone/>
            </a:pPr>
            <a:r>
              <a:t/>
            </a:r>
            <a:endParaRPr sz="1000">
              <a:solidFill>
                <a:srgbClr val="474747"/>
              </a:solidFill>
              <a:latin typeface="Avenir"/>
              <a:ea typeface="Avenir"/>
              <a:cs typeface="Avenir"/>
              <a:sym typeface="Avenir"/>
            </a:endParaRPr>
          </a:p>
        </p:txBody>
      </p:sp>
      <p:pic>
        <p:nvPicPr>
          <p:cNvPr id="163" name="Google Shape;163;p14"/>
          <p:cNvPicPr preferRelativeResize="0"/>
          <p:nvPr/>
        </p:nvPicPr>
        <p:blipFill rotWithShape="1">
          <a:blip r:embed="rId5">
            <a:alphaModFix/>
          </a:blip>
          <a:srcRect b="0" l="0" r="0" t="0"/>
          <a:stretch/>
        </p:blipFill>
        <p:spPr>
          <a:xfrm>
            <a:off x="10708099" y="5700499"/>
            <a:ext cx="1291073" cy="656161"/>
          </a:xfrm>
          <a:prstGeom prst="rect">
            <a:avLst/>
          </a:prstGeom>
          <a:noFill/>
          <a:ln>
            <a:noFill/>
          </a:ln>
        </p:spPr>
      </p:pic>
      <p:sp>
        <p:nvSpPr>
          <p:cNvPr id="164" name="Google Shape;164;p14"/>
          <p:cNvSpPr txBox="1"/>
          <p:nvPr/>
        </p:nvSpPr>
        <p:spPr>
          <a:xfrm>
            <a:off x="3860550" y="2203588"/>
            <a:ext cx="4470900" cy="490800"/>
          </a:xfrm>
          <a:prstGeom prst="rect">
            <a:avLst/>
          </a:prstGeom>
          <a:noFill/>
          <a:ln>
            <a:noFill/>
          </a:ln>
        </p:spPr>
        <p:txBody>
          <a:bodyPr anchorCtr="0" anchor="t" bIns="91425" lIns="91425" spcFirstLastPara="1" rIns="91425" wrap="square" tIns="91425">
            <a:noAutofit/>
          </a:bodyPr>
          <a:lstStyle/>
          <a:p>
            <a:pPr indent="-228600" lvl="0" marL="228600" rtl="0" algn="l">
              <a:lnSpc>
                <a:spcPct val="90000"/>
              </a:lnSpc>
              <a:spcBef>
                <a:spcPts val="1000"/>
              </a:spcBef>
              <a:spcAft>
                <a:spcPts val="0"/>
              </a:spcAft>
              <a:buClr>
                <a:srgbClr val="FF0000"/>
              </a:buClr>
              <a:buSzPts val="2400"/>
              <a:buFont typeface="Calibri"/>
              <a:buChar char="•"/>
            </a:pPr>
            <a:r>
              <a:rPr lang="en-US" sz="2400">
                <a:solidFill>
                  <a:srgbClr val="FF0000"/>
                </a:solidFill>
                <a:latin typeface="Calibri"/>
                <a:ea typeface="Calibri"/>
                <a:cs typeface="Calibri"/>
                <a:sym typeface="Calibri"/>
              </a:rPr>
              <a:t>3.4%  of eighth graders</a:t>
            </a:r>
            <a:endParaRPr sz="2800">
              <a:solidFill>
                <a:srgbClr val="FF0000"/>
              </a:solidFill>
              <a:latin typeface="Calibri"/>
              <a:ea typeface="Calibri"/>
              <a:cs typeface="Calibri"/>
              <a:sym typeface="Calibri"/>
            </a:endParaRPr>
          </a:p>
        </p:txBody>
      </p:sp>
      <p:sp>
        <p:nvSpPr>
          <p:cNvPr id="165" name="Google Shape;165;p14"/>
          <p:cNvSpPr txBox="1"/>
          <p:nvPr/>
        </p:nvSpPr>
        <p:spPr>
          <a:xfrm>
            <a:off x="3860550" y="2822288"/>
            <a:ext cx="4470900" cy="490800"/>
          </a:xfrm>
          <a:prstGeom prst="rect">
            <a:avLst/>
          </a:prstGeom>
          <a:noFill/>
          <a:ln>
            <a:noFill/>
          </a:ln>
        </p:spPr>
        <p:txBody>
          <a:bodyPr anchorCtr="0" anchor="t" bIns="91425" lIns="91425" spcFirstLastPara="1" rIns="91425" wrap="square" tIns="91425">
            <a:noAutofit/>
          </a:bodyPr>
          <a:lstStyle/>
          <a:p>
            <a:pPr indent="-266700" lvl="0" marL="228600" rtl="0" algn="l">
              <a:lnSpc>
                <a:spcPct val="90000"/>
              </a:lnSpc>
              <a:spcBef>
                <a:spcPts val="1000"/>
              </a:spcBef>
              <a:spcAft>
                <a:spcPts val="0"/>
              </a:spcAft>
              <a:buClr>
                <a:srgbClr val="FF0000"/>
              </a:buClr>
              <a:buSzPts val="2400"/>
              <a:buFont typeface="Calibri"/>
              <a:buChar char="•"/>
            </a:pPr>
            <a:r>
              <a:rPr lang="en-US" sz="2400">
                <a:solidFill>
                  <a:srgbClr val="FF0000"/>
                </a:solidFill>
                <a:latin typeface="Calibri"/>
                <a:ea typeface="Calibri"/>
                <a:cs typeface="Calibri"/>
                <a:sym typeface="Calibri"/>
              </a:rPr>
              <a:t>4.4 of 10</a:t>
            </a:r>
            <a:r>
              <a:rPr baseline="30000" lang="en-US" sz="2400">
                <a:solidFill>
                  <a:srgbClr val="FF0000"/>
                </a:solidFill>
                <a:latin typeface="Calibri"/>
                <a:ea typeface="Calibri"/>
                <a:cs typeface="Calibri"/>
                <a:sym typeface="Calibri"/>
              </a:rPr>
              <a:t>th</a:t>
            </a:r>
            <a:r>
              <a:rPr lang="en-US" sz="2400">
                <a:solidFill>
                  <a:srgbClr val="FF0000"/>
                </a:solidFill>
                <a:latin typeface="Calibri"/>
                <a:ea typeface="Calibri"/>
                <a:cs typeface="Calibri"/>
                <a:sym typeface="Calibri"/>
              </a:rPr>
              <a:t> graders </a:t>
            </a:r>
            <a:endParaRPr sz="2800">
              <a:solidFill>
                <a:srgbClr val="FF0000"/>
              </a:solidFill>
              <a:latin typeface="Calibri"/>
              <a:ea typeface="Calibri"/>
              <a:cs typeface="Calibri"/>
              <a:sym typeface="Calibri"/>
            </a:endParaRPr>
          </a:p>
        </p:txBody>
      </p:sp>
      <p:sp>
        <p:nvSpPr>
          <p:cNvPr id="166" name="Google Shape;166;p14"/>
          <p:cNvSpPr txBox="1"/>
          <p:nvPr/>
        </p:nvSpPr>
        <p:spPr>
          <a:xfrm>
            <a:off x="3860550" y="3441000"/>
            <a:ext cx="4908600" cy="517200"/>
          </a:xfrm>
          <a:prstGeom prst="rect">
            <a:avLst/>
          </a:prstGeom>
          <a:noFill/>
          <a:ln>
            <a:noFill/>
          </a:ln>
        </p:spPr>
        <p:txBody>
          <a:bodyPr anchorCtr="0" anchor="t" bIns="91425" lIns="91425" spcFirstLastPara="1" rIns="91425" wrap="square" tIns="91425">
            <a:spAutoFit/>
          </a:bodyPr>
          <a:lstStyle/>
          <a:p>
            <a:pPr indent="-266700" lvl="0" marL="228600" rtl="0" algn="l">
              <a:lnSpc>
                <a:spcPct val="90000"/>
              </a:lnSpc>
              <a:spcBef>
                <a:spcPts val="1000"/>
              </a:spcBef>
              <a:spcAft>
                <a:spcPts val="0"/>
              </a:spcAft>
              <a:buClr>
                <a:srgbClr val="FF0000"/>
              </a:buClr>
              <a:buSzPts val="2400"/>
              <a:buFont typeface="Calibri"/>
              <a:buChar char="•"/>
            </a:pPr>
            <a:r>
              <a:rPr lang="en-US" sz="2400">
                <a:solidFill>
                  <a:srgbClr val="FF0000"/>
                </a:solidFill>
                <a:latin typeface="Calibri"/>
                <a:ea typeface="Calibri"/>
                <a:cs typeface="Calibri"/>
                <a:sym typeface="Calibri"/>
              </a:rPr>
              <a:t>6.5% of 12th graders</a:t>
            </a:r>
            <a:endParaRPr>
              <a:solidFill>
                <a:srgbClr val="FF0000"/>
              </a:solidFill>
            </a:endParaRPr>
          </a:p>
        </p:txBody>
      </p:sp>
      <p:sp>
        <p:nvSpPr>
          <p:cNvPr id="167" name="Google Shape;167;p14"/>
          <p:cNvSpPr txBox="1"/>
          <p:nvPr/>
        </p:nvSpPr>
        <p:spPr>
          <a:xfrm>
            <a:off x="1127700" y="4070850"/>
            <a:ext cx="9857100" cy="1521900"/>
          </a:xfrm>
          <a:prstGeom prst="rect">
            <a:avLst/>
          </a:prstGeom>
          <a:noFill/>
          <a:ln>
            <a:noFill/>
          </a:ln>
        </p:spPr>
        <p:txBody>
          <a:bodyPr anchorCtr="0" anchor="t" bIns="91425" lIns="91425" spcFirstLastPara="1" rIns="91425" wrap="square" tIns="91425">
            <a:noAutofit/>
          </a:bodyPr>
          <a:lstStyle/>
          <a:p>
            <a:pPr indent="-228600" lvl="0" marL="228600" rtl="0" algn="l">
              <a:lnSpc>
                <a:spcPct val="90000"/>
              </a:lnSpc>
              <a:spcBef>
                <a:spcPts val="10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2024 United States National Survey on Drug Use and Health (NSDUH): </a:t>
            </a:r>
            <a:r>
              <a:rPr lang="en-US" sz="2400">
                <a:solidFill>
                  <a:srgbClr val="FF0000"/>
                </a:solidFill>
                <a:latin typeface="Calibri"/>
                <a:ea typeface="Calibri"/>
                <a:cs typeface="Calibri"/>
                <a:sym typeface="Calibri"/>
              </a:rPr>
              <a:t>48.4 million (16.8%) </a:t>
            </a:r>
            <a:r>
              <a:rPr lang="en-US" sz="2400">
                <a:solidFill>
                  <a:schemeClr val="dk1"/>
                </a:solidFill>
                <a:latin typeface="Calibri"/>
                <a:ea typeface="Calibri"/>
                <a:cs typeface="Calibri"/>
                <a:sym typeface="Calibri"/>
              </a:rPr>
              <a:t>Americans (aged 12 and older) battled a substance use disorder in the past year</a:t>
            </a:r>
            <a:endParaRPr sz="2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64"/>
                                        </p:tgtEl>
                                        <p:attrNameLst>
                                          <p:attrName>style.visibility</p:attrName>
                                        </p:attrNameLst>
                                      </p:cBhvr>
                                      <p:to>
                                        <p:strVal val="visible"/>
                                      </p:to>
                                    </p:set>
                                    <p:anim calcmode="lin" valueType="num">
                                      <p:cBhvr additive="base">
                                        <p:cTn dur="1000"/>
                                        <p:tgtEl>
                                          <p:spTgt spid="16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65"/>
                                        </p:tgtEl>
                                        <p:attrNameLst>
                                          <p:attrName>style.visibility</p:attrName>
                                        </p:attrNameLst>
                                      </p:cBhvr>
                                      <p:to>
                                        <p:strVal val="visible"/>
                                      </p:to>
                                    </p:set>
                                    <p:anim calcmode="lin" valueType="num">
                                      <p:cBhvr additive="base">
                                        <p:cTn dur="1000"/>
                                        <p:tgtEl>
                                          <p:spTgt spid="16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66"/>
                                        </p:tgtEl>
                                        <p:attrNameLst>
                                          <p:attrName>style.visibility</p:attrName>
                                        </p:attrNameLst>
                                      </p:cBhvr>
                                      <p:to>
                                        <p:strVal val="visible"/>
                                      </p:to>
                                    </p:set>
                                    <p:anim calcmode="lin" valueType="num">
                                      <p:cBhvr additive="base">
                                        <p:cTn dur="1000"/>
                                        <p:tgtEl>
                                          <p:spTgt spid="16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67"/>
                                        </p:tgtEl>
                                        <p:attrNameLst>
                                          <p:attrName>style.visibility</p:attrName>
                                        </p:attrNameLst>
                                      </p:cBhvr>
                                      <p:to>
                                        <p:strVal val="visible"/>
                                      </p:to>
                                    </p:set>
                                    <p:anim calcmode="lin" valueType="num">
                                      <p:cBhvr additive="base">
                                        <p:cTn dur="1000"/>
                                        <p:tgtEl>
                                          <p:spTgt spid="16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2024-07-09T13:34:52Z</dcterms:created>
  <dc:creator>Rayburn Minton</dc:creator>
</cp:coreProperties>
</file>